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70" r:id="rId10"/>
    <p:sldId id="265" r:id="rId11"/>
    <p:sldId id="266" r:id="rId12"/>
    <p:sldId id="267" r:id="rId13"/>
    <p:sldId id="269" r:id="rId14"/>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B4F3"/>
    <a:srgbClr val="1EBEF1"/>
    <a:srgbClr val="1AA9F5"/>
    <a:srgbClr val="20CBF1"/>
    <a:srgbClr val="4058A7"/>
    <a:srgbClr val="1C42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63"/>
    <p:restoredTop sz="94733"/>
  </p:normalViewPr>
  <p:slideViewPr>
    <p:cSldViewPr snapToGrid="0" snapToObjects="1">
      <p:cViewPr varScale="1">
        <p:scale>
          <a:sx n="51" d="100"/>
          <a:sy n="51" d="100"/>
        </p:scale>
        <p:origin x="121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036839-B716-4E5F-AEB0-871494667667}" type="datetimeFigureOut">
              <a:rPr lang="en-US" smtClean="0"/>
              <a:t>7/25/2026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94A73-804F-48B2-AA64-AEE5614C74D4}" type="slidenum">
              <a:rPr lang="en-US" smtClean="0"/>
              <a:t>‹#›</a:t>
            </a:fld>
            <a:endParaRPr lang="en-US" dirty="0"/>
          </a:p>
        </p:txBody>
      </p:sp>
    </p:spTree>
    <p:extLst>
      <p:ext uri="{BB962C8B-B14F-4D97-AF65-F5344CB8AC3E}">
        <p14:creationId xmlns:p14="http://schemas.microsoft.com/office/powerpoint/2010/main" val="534414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F94A73-804F-48B2-AA64-AEE5614C74D4}" type="slidenum">
              <a:rPr lang="en-US" smtClean="0"/>
              <a:t>2</a:t>
            </a:fld>
            <a:endParaRPr lang="en-US" dirty="0"/>
          </a:p>
        </p:txBody>
      </p:sp>
    </p:spTree>
    <p:extLst>
      <p:ext uri="{BB962C8B-B14F-4D97-AF65-F5344CB8AC3E}">
        <p14:creationId xmlns:p14="http://schemas.microsoft.com/office/powerpoint/2010/main" val="2375430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F94A73-804F-48B2-AA64-AEE5614C74D4}" type="slidenum">
              <a:rPr lang="en-US" smtClean="0"/>
              <a:t>4</a:t>
            </a:fld>
            <a:endParaRPr lang="en-US" dirty="0"/>
          </a:p>
        </p:txBody>
      </p:sp>
    </p:spTree>
    <p:extLst>
      <p:ext uri="{BB962C8B-B14F-4D97-AF65-F5344CB8AC3E}">
        <p14:creationId xmlns:p14="http://schemas.microsoft.com/office/powerpoint/2010/main" val="1603508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t>7/25/2026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t>7/25/2026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inquiries@100DayAdvisors.com"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D56B5E-8EE9-4384-BE52-788954F56910}"/>
              </a:ext>
            </a:extLst>
          </p:cNvPr>
          <p:cNvSpPr/>
          <p:nvPr/>
        </p:nvSpPr>
        <p:spPr>
          <a:xfrm>
            <a:off x="0" y="3456082"/>
            <a:ext cx="24384000" cy="3796145"/>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ACBBE639-2C06-6A6E-F5D4-5B3DEA7EF33D}"/>
              </a:ext>
            </a:extLst>
          </p:cNvPr>
          <p:cNvPicPr>
            <a:picLocks noChangeAspect="1"/>
          </p:cNvPicPr>
          <p:nvPr/>
        </p:nvPicPr>
        <p:blipFill>
          <a:blip r:embed="rId2"/>
          <a:stretch>
            <a:fillRect/>
          </a:stretch>
        </p:blipFill>
        <p:spPr>
          <a:xfrm>
            <a:off x="0" y="3456083"/>
            <a:ext cx="4632960" cy="3796144"/>
          </a:xfrm>
          <a:prstGeom prst="rect">
            <a:avLst/>
          </a:prstGeom>
        </p:spPr>
      </p:pic>
      <p:sp>
        <p:nvSpPr>
          <p:cNvPr id="3" name="TextBox 1"/>
          <p:cNvSpPr txBox="1"/>
          <p:nvPr/>
        </p:nvSpPr>
        <p:spPr>
          <a:xfrm>
            <a:off x="0" y="4654067"/>
            <a:ext cx="24384000" cy="2831544"/>
          </a:xfrm>
          <a:prstGeom prst="rect">
            <a:avLst/>
          </a:prstGeom>
          <a:noFill/>
        </p:spPr>
        <p:txBody>
          <a:bodyPr wrap="square" lIns="0" tIns="0" rIns="0" bIns="0" rtlCol="0">
            <a:spAutoFit/>
          </a:bodyPr>
          <a:lstStyle/>
          <a:p>
            <a:pPr marL="0" algn="ctr">
              <a:lnSpc>
                <a:spcPct val="100000"/>
              </a:lnSpc>
            </a:pPr>
            <a:r>
              <a:rPr lang="en-US" altLang="zh-CN" sz="7200" b="1" spc="919" dirty="0">
                <a:latin typeface="Montserrat" pitchFamily="2" charset="77"/>
                <a:ea typeface="Times New Roman"/>
              </a:rPr>
              <a:t>           M&amp;A </a:t>
            </a:r>
            <a:r>
              <a:rPr lang="en-US" altLang="zh-CN" sz="7200" b="1" spc="855" dirty="0">
                <a:latin typeface="Montserrat" pitchFamily="2" charset="77"/>
                <a:ea typeface="Times New Roman"/>
              </a:rPr>
              <a:t>INTEGRATION </a:t>
            </a:r>
            <a:r>
              <a:rPr lang="en-US" altLang="zh-CN" sz="8800" b="1" spc="855" dirty="0">
                <a:solidFill>
                  <a:schemeClr val="bg1"/>
                </a:solidFill>
                <a:latin typeface="Montserrat" pitchFamily="2" charset="77"/>
                <a:ea typeface="Times New Roman"/>
              </a:rPr>
              <a:t>CHARTERS</a:t>
            </a:r>
            <a:r>
              <a:rPr lang="en-US" altLang="zh-CN" sz="7200" b="1" spc="340" dirty="0">
                <a:latin typeface="Montserrat" pitchFamily="2" charset="77"/>
                <a:cs typeface="Times New Roman"/>
              </a:rPr>
              <a:t> </a:t>
            </a:r>
            <a:r>
              <a:rPr lang="en-US" altLang="zh-CN" sz="9600" b="1" spc="930" dirty="0">
                <a:solidFill>
                  <a:srgbClr val="4058A7"/>
                </a:solidFill>
                <a:latin typeface="Montserrat" pitchFamily="2" charset="77"/>
                <a:ea typeface="Times New Roman"/>
              </a:rPr>
              <a:t>CHARTERS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83060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United Kingdom and EMEA (cont.)</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1403465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20" name="Rectangle 19">
            <a:extLst>
              <a:ext uri="{FF2B5EF4-FFF2-40B4-BE49-F238E27FC236}">
                <a16:creationId xmlns:a16="http://schemas.microsoft.com/office/drawing/2014/main" id="{48207F9D-DA15-3EC1-B8F5-D7ACCEA06A97}"/>
              </a:ext>
            </a:extLst>
          </p:cNvPr>
          <p:cNvSpPr/>
          <p:nvPr/>
        </p:nvSpPr>
        <p:spPr>
          <a:xfrm>
            <a:off x="0" y="2857501"/>
            <a:ext cx="24384000" cy="7372349"/>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10</a:t>
            </a:r>
          </a:p>
        </p:txBody>
      </p:sp>
      <p:grpSp>
        <p:nvGrpSpPr>
          <p:cNvPr id="6" name="Group 5">
            <a:extLst>
              <a:ext uri="{FF2B5EF4-FFF2-40B4-BE49-F238E27FC236}">
                <a16:creationId xmlns:a16="http://schemas.microsoft.com/office/drawing/2014/main" id="{8D8658B3-C9E3-62B6-1786-29304340483C}"/>
              </a:ext>
            </a:extLst>
          </p:cNvPr>
          <p:cNvGrpSpPr/>
          <p:nvPr/>
        </p:nvGrpSpPr>
        <p:grpSpPr>
          <a:xfrm>
            <a:off x="1444397" y="4063725"/>
            <a:ext cx="20562682" cy="4875225"/>
            <a:chOff x="1444397" y="3786635"/>
            <a:chExt cx="20562682" cy="4875225"/>
          </a:xfrm>
        </p:grpSpPr>
        <p:sp>
          <p:nvSpPr>
            <p:cNvPr id="26" name="TextBox 1">
              <a:extLst>
                <a:ext uri="{FF2B5EF4-FFF2-40B4-BE49-F238E27FC236}">
                  <a16:creationId xmlns:a16="http://schemas.microsoft.com/office/drawing/2014/main" id="{5540A17A-FE6B-0209-8C17-EB85D9F219A0}"/>
                </a:ext>
              </a:extLst>
            </p:cNvPr>
            <p:cNvSpPr txBox="1"/>
            <p:nvPr/>
          </p:nvSpPr>
          <p:spPr>
            <a:xfrm>
              <a:off x="1444398" y="3786635"/>
              <a:ext cx="5013552" cy="612668"/>
            </a:xfrm>
            <a:prstGeom prst="rect">
              <a:avLst/>
            </a:prstGeom>
            <a:noFill/>
          </p:spPr>
          <p:txBody>
            <a:bodyPr wrap="square" lIns="0" tIns="0" rIns="0" bIns="0" rtlCol="0">
              <a:spAutoFit/>
            </a:bodyPr>
            <a:lstStyle/>
            <a:p>
              <a:pPr>
                <a:lnSpc>
                  <a:spcPct val="120000"/>
                </a:lnSpc>
                <a:spcBef>
                  <a:spcPct val="20000"/>
                </a:spcBef>
              </a:pPr>
              <a:r>
                <a:rPr lang="en-US" altLang="en-US" sz="3600" b="1" dirty="0">
                  <a:solidFill>
                    <a:schemeClr val="bg1"/>
                  </a:solidFill>
                  <a:latin typeface="Montserrat" panose="00000500000000000000" pitchFamily="2" charset="0"/>
                </a:rPr>
                <a:t>Deliverables:</a:t>
              </a:r>
            </a:p>
          </p:txBody>
        </p:sp>
        <p:sp>
          <p:nvSpPr>
            <p:cNvPr id="2" name="TextBox 1">
              <a:extLst>
                <a:ext uri="{FF2B5EF4-FFF2-40B4-BE49-F238E27FC236}">
                  <a16:creationId xmlns:a16="http://schemas.microsoft.com/office/drawing/2014/main" id="{2C2395EB-257F-BA68-73E0-055D256EA481}"/>
                </a:ext>
              </a:extLst>
            </p:cNvPr>
            <p:cNvSpPr txBox="1"/>
            <p:nvPr/>
          </p:nvSpPr>
          <p:spPr>
            <a:xfrm>
              <a:off x="1444397" y="4646850"/>
              <a:ext cx="20562682" cy="4015010"/>
            </a:xfrm>
            <a:prstGeom prst="rect">
              <a:avLst/>
            </a:prstGeom>
            <a:noFill/>
          </p:spPr>
          <p:txBody>
            <a:bodyPr wrap="square" lIns="0" tIns="0" rIns="0" bIns="0" rtlCol="0">
              <a:spAutoFit/>
            </a:bodyPr>
            <a:lstStyle/>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Maintain client satisfaction and focus</a:t>
              </a:r>
            </a:p>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Leverage complimentary opportunities within the UK</a:t>
              </a:r>
            </a:p>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Form sub-teams and begin ‘discovery’</a:t>
              </a:r>
            </a:p>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Purchase price &amp; process alignment</a:t>
              </a:r>
            </a:p>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Reforecast Q4 and make quick decisions to guarantee EPS</a:t>
              </a:r>
            </a:p>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Identify ‘quick-wins’ </a:t>
              </a:r>
            </a:p>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Complete organization structure revisions</a:t>
              </a:r>
            </a:p>
            <a:p>
              <a:pPr marL="342900" indent="-342900">
                <a:lnSpc>
                  <a:spcPct val="120000"/>
                </a:lnSpc>
                <a:spcBef>
                  <a:spcPct val="20000"/>
                </a:spcBef>
                <a:buClr>
                  <a:schemeClr val="bg1"/>
                </a:buClr>
                <a:buSzPct val="120000"/>
                <a:buFont typeface="Arial" panose="020B0604020202020204" pitchFamily="34" charset="0"/>
                <a:buChar char="•"/>
              </a:pPr>
              <a:r>
                <a:rPr lang="en-GB" altLang="en-US" sz="2400" dirty="0">
                  <a:solidFill>
                    <a:schemeClr val="bg1"/>
                  </a:solidFill>
                  <a:latin typeface="Montserrat Medium" panose="00000600000000000000" pitchFamily="2" charset="0"/>
                </a:rPr>
                <a:t>Implement Acquirer metrics and management system for UK Software Team</a:t>
              </a:r>
            </a:p>
          </p:txBody>
        </p:sp>
      </p:grpSp>
      <p:sp>
        <p:nvSpPr>
          <p:cNvPr id="4" name="Holder 5">
            <a:extLst>
              <a:ext uri="{FF2B5EF4-FFF2-40B4-BE49-F238E27FC236}">
                <a16:creationId xmlns:a16="http://schemas.microsoft.com/office/drawing/2014/main" id="{F3BEA834-B1CD-1EAA-98F6-8DE7E89D98C8}"/>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962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83060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Global Client Operations</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10919979"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20" name="Rectangle 19">
            <a:extLst>
              <a:ext uri="{FF2B5EF4-FFF2-40B4-BE49-F238E27FC236}">
                <a16:creationId xmlns:a16="http://schemas.microsoft.com/office/drawing/2014/main" id="{48207F9D-DA15-3EC1-B8F5-D7ACCEA06A97}"/>
              </a:ext>
            </a:extLst>
          </p:cNvPr>
          <p:cNvSpPr/>
          <p:nvPr/>
        </p:nvSpPr>
        <p:spPr>
          <a:xfrm>
            <a:off x="0" y="2365618"/>
            <a:ext cx="24384000" cy="5321057"/>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TextBox 1">
            <a:extLst>
              <a:ext uri="{FF2B5EF4-FFF2-40B4-BE49-F238E27FC236}">
                <a16:creationId xmlns:a16="http://schemas.microsoft.com/office/drawing/2014/main" id="{01E845B5-DCBE-3CA8-41A9-CC84D6A7FB00}"/>
              </a:ext>
            </a:extLst>
          </p:cNvPr>
          <p:cNvSpPr txBox="1"/>
          <p:nvPr/>
        </p:nvSpPr>
        <p:spPr>
          <a:xfrm>
            <a:off x="1052945" y="8849829"/>
            <a:ext cx="10005579" cy="4774640"/>
          </a:xfrm>
          <a:prstGeom prst="rect">
            <a:avLst/>
          </a:prstGeom>
          <a:noFill/>
        </p:spPr>
        <p:txBody>
          <a:bodyPr wrap="square" lIns="0" tIns="0" rIns="0" bIns="0" rtlCol="0">
            <a:spAutoFit/>
          </a:bodyPr>
          <a:lstStyle/>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Client Experience Offerings</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Software Transaction Model</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Operational Processes &amp; Tool Alignment</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Client Support Model (consistent job responsibilities globally for client support)</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Data (client, parts, contracts, partner)</a:t>
            </a:r>
          </a:p>
          <a:p>
            <a:pPr marL="457200" indent="-457200">
              <a:lnSpc>
                <a:spcPct val="150000"/>
              </a:lnSpc>
              <a:spcBef>
                <a:spcPct val="15000"/>
              </a:spcBef>
              <a:buClr>
                <a:srgbClr val="4058A7"/>
              </a:buClr>
              <a:buSzPct val="120000"/>
              <a:buFont typeface="Arial" panose="020B0604020202020204" pitchFamily="34" charset="0"/>
              <a:buChar char="•"/>
            </a:pPr>
            <a:endParaRPr lang="en-US" altLang="en-US" sz="2800" dirty="0">
              <a:latin typeface="Montserrat" panose="00000500000000000000" pitchFamily="2" charset="0"/>
              <a:ea typeface="ＭＳ Ｐゴシック" panose="020B0600070205080204" pitchFamily="34" charset="-128"/>
            </a:endParaRP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4" y="8849829"/>
            <a:ext cx="11725275" cy="3417346"/>
          </a:xfrm>
          <a:prstGeom prst="rect">
            <a:avLst/>
          </a:prstGeom>
          <a:noFill/>
        </p:spPr>
        <p:txBody>
          <a:bodyPr wrap="square" lIns="0" tIns="0" rIns="0" bIns="0" rtlCol="0">
            <a:spAutoFit/>
          </a:bodyPr>
          <a:lstStyle/>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Consolidated Reporting (client/partner)</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Client Pricing Policies</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Procurement</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Costing</a:t>
            </a:r>
          </a:p>
          <a:p>
            <a:pPr marL="457200" indent="-457200">
              <a:lnSpc>
                <a:spcPct val="150000"/>
              </a:lnSpc>
              <a:spcBef>
                <a:spcPct val="15000"/>
              </a:spcBef>
              <a:buClr>
                <a:srgbClr val="4058A7"/>
              </a:buClr>
              <a:buSzPct val="120000"/>
              <a:buFont typeface="Arial" panose="020B0604020202020204" pitchFamily="34" charset="0"/>
              <a:buChar char="•"/>
            </a:pPr>
            <a:r>
              <a:rPr lang="en-US" altLang="en-US" sz="2800" dirty="0">
                <a:latin typeface="Montserrat" panose="00000500000000000000" pitchFamily="2" charset="0"/>
                <a:ea typeface="ＭＳ Ｐゴシック" panose="020B0600070205080204" pitchFamily="34" charset="-128"/>
              </a:rPr>
              <a:t>Business Process Outsourcing for Functional Areas</a:t>
            </a: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11</a:t>
            </a: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124710"/>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Team Scope:</a:t>
            </a:r>
          </a:p>
        </p:txBody>
      </p:sp>
      <p:grpSp>
        <p:nvGrpSpPr>
          <p:cNvPr id="4" name="Group 3">
            <a:extLst>
              <a:ext uri="{FF2B5EF4-FFF2-40B4-BE49-F238E27FC236}">
                <a16:creationId xmlns:a16="http://schemas.microsoft.com/office/drawing/2014/main" id="{8D27DDFE-25CD-D6E3-3241-B3DB24BDB457}"/>
              </a:ext>
            </a:extLst>
          </p:cNvPr>
          <p:cNvGrpSpPr/>
          <p:nvPr/>
        </p:nvGrpSpPr>
        <p:grpSpPr>
          <a:xfrm>
            <a:off x="1084181" y="3044187"/>
            <a:ext cx="19529652" cy="3918026"/>
            <a:chOff x="1084181" y="3044187"/>
            <a:chExt cx="19529652" cy="3918026"/>
          </a:xfrm>
        </p:grpSpPr>
        <p:sp>
          <p:nvSpPr>
            <p:cNvPr id="26" name="TextBox 1">
              <a:extLst>
                <a:ext uri="{FF2B5EF4-FFF2-40B4-BE49-F238E27FC236}">
                  <a16:creationId xmlns:a16="http://schemas.microsoft.com/office/drawing/2014/main" id="{5540A17A-FE6B-0209-8C17-EB85D9F219A0}"/>
                </a:ext>
              </a:extLst>
            </p:cNvPr>
            <p:cNvSpPr txBox="1"/>
            <p:nvPr/>
          </p:nvSpPr>
          <p:spPr>
            <a:xfrm>
              <a:off x="1084181" y="3044187"/>
              <a:ext cx="5013552" cy="553998"/>
            </a:xfrm>
            <a:prstGeom prst="rect">
              <a:avLst/>
            </a:prstGeom>
            <a:noFill/>
          </p:spPr>
          <p:txBody>
            <a:bodyPr wrap="square" lIns="0" tIns="0" rIns="0" bIns="0" rtlCol="0">
              <a:spAutoFit/>
            </a:bodyPr>
            <a:lstStyle/>
            <a:p>
              <a:pPr eaLnBrk="1" hangingPunct="1">
                <a:buFont typeface="Times" pitchFamily="2" charset="0"/>
                <a:buNone/>
              </a:pPr>
              <a:r>
                <a:rPr lang="en-US" altLang="en-US" sz="3600" b="1" dirty="0">
                  <a:solidFill>
                    <a:schemeClr val="bg1"/>
                  </a:solidFill>
                  <a:latin typeface="Montserrat" panose="00000500000000000000" pitchFamily="2" charset="0"/>
                </a:rPr>
                <a:t>Charter Statement:</a:t>
              </a:r>
              <a:endParaRPr lang="en-US" altLang="en-US" sz="3600" dirty="0">
                <a:solidFill>
                  <a:schemeClr val="bg1"/>
                </a:solidFill>
                <a:latin typeface="Montserrat" panose="00000500000000000000" pitchFamily="2" charset="0"/>
              </a:endParaRPr>
            </a:p>
          </p:txBody>
        </p:sp>
        <p:sp>
          <p:nvSpPr>
            <p:cNvPr id="2" name="TextBox 1">
              <a:extLst>
                <a:ext uri="{FF2B5EF4-FFF2-40B4-BE49-F238E27FC236}">
                  <a16:creationId xmlns:a16="http://schemas.microsoft.com/office/drawing/2014/main" id="{2C2395EB-257F-BA68-73E0-055D256EA481}"/>
                </a:ext>
              </a:extLst>
            </p:cNvPr>
            <p:cNvSpPr txBox="1"/>
            <p:nvPr/>
          </p:nvSpPr>
          <p:spPr>
            <a:xfrm>
              <a:off x="1084181" y="3946003"/>
              <a:ext cx="19529652" cy="3016210"/>
            </a:xfrm>
            <a:prstGeom prst="rect">
              <a:avLst/>
            </a:prstGeom>
            <a:noFill/>
          </p:spPr>
          <p:txBody>
            <a:bodyPr wrap="square" lIns="0" tIns="0" rIns="0" bIns="0" rtlCol="0">
              <a:spAutoFit/>
            </a:bodyPr>
            <a:lstStyle/>
            <a:p>
              <a:pPr eaLnBrk="1" hangingPunct="1">
                <a:buFont typeface="Times" pitchFamily="2" charset="0"/>
                <a:buNone/>
              </a:pPr>
              <a:r>
                <a:rPr lang="en-US" altLang="en-US" sz="2800" dirty="0">
                  <a:solidFill>
                    <a:schemeClr val="bg1"/>
                  </a:solidFill>
                  <a:latin typeface="Montserrat Medium" panose="00000600000000000000" pitchFamily="2" charset="0"/>
                </a:rPr>
                <a:t>Global Client Operations will develop strategies and roadmaps for creating the ultimate client experience globally for the short-term integration in line with long term end state. </a:t>
              </a:r>
            </a:p>
            <a:p>
              <a:pPr eaLnBrk="1" hangingPunct="1">
                <a:buFont typeface="Times" pitchFamily="2" charset="0"/>
                <a:buNone/>
              </a:pPr>
              <a:endParaRPr lang="en-US" altLang="en-US" sz="2800" dirty="0">
                <a:solidFill>
                  <a:schemeClr val="bg1"/>
                </a:solidFill>
                <a:latin typeface="Montserrat Medium" panose="00000600000000000000" pitchFamily="2" charset="0"/>
              </a:endParaRPr>
            </a:p>
            <a:p>
              <a:pPr eaLnBrk="1" hangingPunct="1">
                <a:buFont typeface="Times" pitchFamily="2" charset="0"/>
                <a:buNone/>
              </a:pPr>
              <a:r>
                <a:rPr lang="en-US" altLang="en-US" sz="2800" dirty="0">
                  <a:solidFill>
                    <a:schemeClr val="bg1"/>
                  </a:solidFill>
                  <a:latin typeface="Montserrat Medium" panose="00000600000000000000" pitchFamily="2" charset="0"/>
                </a:rPr>
                <a:t>We will take ownership of understanding clients’ needs and deliver consistent tools, processes and organizational structures in order to expand the global reach of Acquirer (hardware, software and services). Our employees’ focus will be designing the best experience at every client touch point thereby gaining a differentiated market position.</a:t>
              </a:r>
            </a:p>
          </p:txBody>
        </p:sp>
      </p:grpSp>
      <p:sp>
        <p:nvSpPr>
          <p:cNvPr id="7" name="Holder 5">
            <a:extLst>
              <a:ext uri="{FF2B5EF4-FFF2-40B4-BE49-F238E27FC236}">
                <a16:creationId xmlns:a16="http://schemas.microsoft.com/office/drawing/2014/main" id="{A2C0D9B1-F843-8E2F-7774-9455F3A06BEE}"/>
              </a:ext>
            </a:extLst>
          </p:cNvPr>
          <p:cNvSpPr txBox="1">
            <a:spLocks/>
          </p:cNvSpPr>
          <p:nvPr/>
        </p:nvSpPr>
        <p:spPr>
          <a:xfrm>
            <a:off x="652947" y="13076778"/>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9541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3762637"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Global Client Operations (cont.)</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10919979"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20" name="Rectangle 19">
            <a:extLst>
              <a:ext uri="{FF2B5EF4-FFF2-40B4-BE49-F238E27FC236}">
                <a16:creationId xmlns:a16="http://schemas.microsoft.com/office/drawing/2014/main" id="{48207F9D-DA15-3EC1-B8F5-D7ACCEA06A97}"/>
              </a:ext>
            </a:extLst>
          </p:cNvPr>
          <p:cNvSpPr/>
          <p:nvPr/>
        </p:nvSpPr>
        <p:spPr>
          <a:xfrm>
            <a:off x="0" y="2822818"/>
            <a:ext cx="24384000" cy="9646270"/>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3501387"/>
            <a:ext cx="5013552" cy="553998"/>
          </a:xfrm>
          <a:prstGeom prst="rect">
            <a:avLst/>
          </a:prstGeom>
          <a:noFill/>
        </p:spPr>
        <p:txBody>
          <a:bodyPr wrap="square" lIns="0" tIns="0" rIns="0" bIns="0" rtlCol="0">
            <a:spAutoFit/>
          </a:bodyPr>
          <a:lstStyle/>
          <a:p>
            <a:pPr eaLnBrk="1" hangingPunct="1">
              <a:buFont typeface="Times" pitchFamily="2" charset="0"/>
              <a:buNone/>
            </a:pPr>
            <a:r>
              <a:rPr lang="en-US" altLang="en-US" sz="3600" b="1" dirty="0">
                <a:solidFill>
                  <a:schemeClr val="bg1"/>
                </a:solidFill>
                <a:latin typeface="Montserrat" panose="00000500000000000000" pitchFamily="2" charset="0"/>
                <a:ea typeface="ＭＳ Ｐゴシック" panose="020B0600070205080204" pitchFamily="34" charset="-128"/>
              </a:rPr>
              <a:t>Deliverables:</a:t>
            </a:r>
            <a:endParaRPr lang="en-US" altLang="en-US" sz="3600" dirty="0">
              <a:solidFill>
                <a:schemeClr val="bg1"/>
              </a:solidFill>
              <a:latin typeface="Montserrat" panose="00000500000000000000" pitchFamily="2" charset="0"/>
            </a:endParaRP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12</a:t>
            </a:r>
          </a:p>
        </p:txBody>
      </p:sp>
      <p:sp>
        <p:nvSpPr>
          <p:cNvPr id="2" name="TextBox 1">
            <a:extLst>
              <a:ext uri="{FF2B5EF4-FFF2-40B4-BE49-F238E27FC236}">
                <a16:creationId xmlns:a16="http://schemas.microsoft.com/office/drawing/2014/main" id="{2C2395EB-257F-BA68-73E0-055D256EA481}"/>
              </a:ext>
            </a:extLst>
          </p:cNvPr>
          <p:cNvSpPr txBox="1"/>
          <p:nvPr/>
        </p:nvSpPr>
        <p:spPr>
          <a:xfrm>
            <a:off x="1444398" y="4403203"/>
            <a:ext cx="21974288" cy="7596951"/>
          </a:xfrm>
          <a:prstGeom prst="rect">
            <a:avLst/>
          </a:prstGeom>
          <a:noFill/>
        </p:spPr>
        <p:txBody>
          <a:bodyPr wrap="square" lIns="0" tIns="0" rIns="0" bIns="0" rtlCol="0">
            <a:spAutoFit/>
          </a:bodyPr>
          <a:lstStyle/>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Determine Software Transaction Model (clients, parts, licensing contracts, cost model, pricing)</a:t>
            </a:r>
          </a:p>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Software Client Support Model</a:t>
            </a:r>
          </a:p>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Client Impact Analysis of Offerings. Research and documentation of all client impacting processes and offerings globally, highlighting consistencies and inconsistencies with plans to resolve as necessary. </a:t>
            </a:r>
          </a:p>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Client support desk (a place to send questions/requests until our offerings are solidly merged)</a:t>
            </a:r>
          </a:p>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Invoicing strategy aligned with client requirements</a:t>
            </a:r>
          </a:p>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Strategy and process for consolidated global reporting (client/partner)</a:t>
            </a:r>
          </a:p>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Documentation of all current responsibilities into functional org charts and clear transition plan for moving any between groups or any being discontinued (i.e. procurement)</a:t>
            </a:r>
          </a:p>
          <a:p>
            <a:pPr marL="457200" indent="-457200">
              <a:lnSpc>
                <a:spcPct val="150000"/>
              </a:lnSpc>
              <a:spcBef>
                <a:spcPct val="40000"/>
              </a:spcBef>
              <a:buClr>
                <a:schemeClr val="bg1"/>
              </a:buClr>
              <a:buSzPct val="120000"/>
              <a:buFont typeface="Arial" panose="020B0604020202020204" pitchFamily="34" charset="0"/>
              <a:buChar char="•"/>
            </a:pPr>
            <a:r>
              <a:rPr lang="en-US" altLang="en-US" sz="2800" dirty="0">
                <a:solidFill>
                  <a:schemeClr val="bg1"/>
                </a:solidFill>
                <a:latin typeface="Montserrat Medium" panose="00000600000000000000" pitchFamily="2" charset="0"/>
                <a:ea typeface="ＭＳ Ｐゴシック" panose="020B0600070205080204" pitchFamily="34" charset="-128"/>
              </a:rPr>
              <a:t>Current assessment of BPO activities and short-term leverage and changes as necessary</a:t>
            </a:r>
          </a:p>
        </p:txBody>
      </p:sp>
      <p:sp>
        <p:nvSpPr>
          <p:cNvPr id="4" name="Holder 5">
            <a:extLst>
              <a:ext uri="{FF2B5EF4-FFF2-40B4-BE49-F238E27FC236}">
                <a16:creationId xmlns:a16="http://schemas.microsoft.com/office/drawing/2014/main" id="{8AF91CE0-1B72-441E-DE5A-21C51A839F1E}"/>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327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sp>
        <p:nvSpPr>
          <p:cNvPr id="20" name="Rectangle 19">
            <a:extLst>
              <a:ext uri="{FF2B5EF4-FFF2-40B4-BE49-F238E27FC236}">
                <a16:creationId xmlns:a16="http://schemas.microsoft.com/office/drawing/2014/main" id="{48207F9D-DA15-3EC1-B8F5-D7ACCEA06A97}"/>
              </a:ext>
            </a:extLst>
          </p:cNvPr>
          <p:cNvSpPr/>
          <p:nvPr/>
        </p:nvSpPr>
        <p:spPr>
          <a:xfrm>
            <a:off x="0" y="2857502"/>
            <a:ext cx="24384000" cy="6565492"/>
          </a:xfrm>
          <a:prstGeom prst="rect">
            <a:avLst/>
          </a:prstGeom>
          <a:solidFill>
            <a:srgbClr val="4058A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10</a:t>
            </a:r>
          </a:p>
        </p:txBody>
      </p:sp>
      <p:sp>
        <p:nvSpPr>
          <p:cNvPr id="4" name="Holder 5">
            <a:extLst>
              <a:ext uri="{FF2B5EF4-FFF2-40B4-BE49-F238E27FC236}">
                <a16:creationId xmlns:a16="http://schemas.microsoft.com/office/drawing/2014/main" id="{5B487C4C-98BD-7B4C-4EFC-AD146CB72809}"/>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
        <p:nvSpPr>
          <p:cNvPr id="7" name="Google Shape;173;p9">
            <a:extLst>
              <a:ext uri="{FF2B5EF4-FFF2-40B4-BE49-F238E27FC236}">
                <a16:creationId xmlns:a16="http://schemas.microsoft.com/office/drawing/2014/main" id="{D3C56AAD-CA68-E31A-6A4B-865259EB0877}"/>
              </a:ext>
            </a:extLst>
          </p:cNvPr>
          <p:cNvSpPr/>
          <p:nvPr/>
        </p:nvSpPr>
        <p:spPr>
          <a:xfrm>
            <a:off x="5508848" y="3664356"/>
            <a:ext cx="13836427" cy="5758637"/>
          </a:xfrm>
          <a:prstGeom prst="rect">
            <a:avLst/>
          </a:prstGeom>
          <a:noFill/>
          <a:ln>
            <a:noFill/>
          </a:ln>
        </p:spPr>
        <p:txBody>
          <a:bodyPr spcFirstLastPara="1" wrap="square" lIns="91419" tIns="45697" rIns="91419" bIns="45697" anchor="ctr" anchorCtr="0">
            <a:noAutofit/>
          </a:bodyPr>
          <a:lstStyle/>
          <a:p>
            <a:pPr>
              <a:lnSpc>
                <a:spcPct val="150000"/>
              </a:lnSpc>
            </a:pPr>
            <a:r>
              <a:rPr lang="en-US" sz="4000" dirty="0">
                <a:solidFill>
                  <a:schemeClr val="bg1"/>
                </a:solidFill>
                <a:latin typeface="Poppins" pitchFamily="2" charset="77"/>
                <a:ea typeface="Century Gothic"/>
                <a:cs typeface="Poppins" pitchFamily="2" charset="77"/>
                <a:sym typeface="Century Gothic"/>
              </a:rPr>
              <a:t>Contact us</a:t>
            </a:r>
          </a:p>
          <a:p>
            <a:pPr>
              <a:lnSpc>
                <a:spcPct val="150000"/>
              </a:lnSpc>
            </a:pPr>
            <a:endParaRPr lang="en-US" sz="4000" dirty="0">
              <a:solidFill>
                <a:schemeClr val="bg1"/>
              </a:solidFill>
              <a:latin typeface="Poppins" pitchFamily="2" charset="77"/>
              <a:ea typeface="Century Gothic"/>
              <a:cs typeface="Poppins" pitchFamily="2" charset="77"/>
              <a:sym typeface="Century Gothic"/>
              <a:hlinkClick r:id="rId2">
                <a:extLst>
                  <a:ext uri="{A12FA001-AC4F-418D-AE19-62706E023703}">
                    <ahyp:hlinkClr xmlns:ahyp="http://schemas.microsoft.com/office/drawing/2018/hyperlinkcolor" val="tx"/>
                  </a:ext>
                </a:extLst>
              </a:hlinkClick>
            </a:endParaRPr>
          </a:p>
          <a:p>
            <a:pPr>
              <a:lnSpc>
                <a:spcPct val="150000"/>
              </a:lnSpc>
            </a:pPr>
            <a:r>
              <a:rPr lang="en-US" sz="4000" dirty="0">
                <a:solidFill>
                  <a:schemeClr val="bg1"/>
                </a:solidFill>
                <a:latin typeface="Poppins" pitchFamily="2" charset="77"/>
                <a:ea typeface="Century Gothic"/>
                <a:cs typeface="Poppins" pitchFamily="2" charset="77"/>
                <a:sym typeface="Century Gothic"/>
              </a:rPr>
              <a:t>Email: inquiries@ MandAPlaybook.com</a:t>
            </a:r>
          </a:p>
          <a:p>
            <a:pPr>
              <a:lnSpc>
                <a:spcPct val="150000"/>
              </a:lnSpc>
            </a:pPr>
            <a:endParaRPr lang="en-US" sz="4000" dirty="0">
              <a:solidFill>
                <a:schemeClr val="bg1"/>
              </a:solidFill>
              <a:latin typeface="Poppins" pitchFamily="2" charset="77"/>
              <a:ea typeface="Century Gothic"/>
              <a:cs typeface="Poppins" pitchFamily="2" charset="77"/>
              <a:sym typeface="Century Gothic"/>
            </a:endParaRPr>
          </a:p>
          <a:p>
            <a:pPr>
              <a:lnSpc>
                <a:spcPct val="150000"/>
              </a:lnSpc>
            </a:pPr>
            <a:r>
              <a:rPr lang="en-US" sz="4000" dirty="0">
                <a:solidFill>
                  <a:schemeClr val="bg1"/>
                </a:solidFill>
                <a:latin typeface="Poppins" pitchFamily="2" charset="77"/>
                <a:ea typeface="Century Gothic"/>
                <a:cs typeface="Poppins" pitchFamily="2" charset="77"/>
                <a:sym typeface="Century Gothic"/>
              </a:rPr>
              <a:t>Website: MandAPlaybook.com</a:t>
            </a:r>
          </a:p>
          <a:p>
            <a:pPr>
              <a:lnSpc>
                <a:spcPct val="150000"/>
              </a:lnSpc>
            </a:pPr>
            <a:endParaRPr lang="en-US" sz="1940" dirty="0">
              <a:solidFill>
                <a:schemeClr val="bg1"/>
              </a:solidFill>
              <a:latin typeface="Poppins" pitchFamily="2" charset="77"/>
              <a:cs typeface="Poppins" pitchFamily="2" charset="77"/>
              <a:sym typeface="Century Gothic"/>
            </a:endParaRPr>
          </a:p>
          <a:p>
            <a:pPr>
              <a:lnSpc>
                <a:spcPct val="150000"/>
              </a:lnSpc>
            </a:pPr>
            <a:endParaRPr lang="en-US" sz="1940" dirty="0">
              <a:latin typeface="Poppins" pitchFamily="2" charset="77"/>
              <a:cs typeface="Poppins" pitchFamily="2" charset="77"/>
            </a:endParaRPr>
          </a:p>
          <a:p>
            <a:endParaRPr sz="1940" dirty="0">
              <a:latin typeface="Poppins" pitchFamily="2" charset="77"/>
              <a:cs typeface="Poppins" pitchFamily="2" charset="77"/>
            </a:endParaRPr>
          </a:p>
        </p:txBody>
      </p:sp>
      <p:sp>
        <p:nvSpPr>
          <p:cNvPr id="8" name="Google Shape;172;p9">
            <a:extLst>
              <a:ext uri="{FF2B5EF4-FFF2-40B4-BE49-F238E27FC236}">
                <a16:creationId xmlns:a16="http://schemas.microsoft.com/office/drawing/2014/main" id="{D3E911BC-B1D1-73DA-1299-ADCF04DC8F62}"/>
              </a:ext>
            </a:extLst>
          </p:cNvPr>
          <p:cNvSpPr/>
          <p:nvPr/>
        </p:nvSpPr>
        <p:spPr>
          <a:xfrm>
            <a:off x="3780395" y="7339688"/>
            <a:ext cx="1111646" cy="895577"/>
          </a:xfrm>
          <a:prstGeom prst="ellipse">
            <a:avLst/>
          </a:prstGeom>
          <a:solidFill>
            <a:schemeClr val="accent1">
              <a:lumMod val="40000"/>
              <a:lumOff val="60000"/>
            </a:schemeClr>
          </a:solidFill>
          <a:ln>
            <a:noFill/>
          </a:ln>
        </p:spPr>
        <p:txBody>
          <a:bodyPr spcFirstLastPara="1" wrap="square" lIns="91419" tIns="45697" rIns="91419" bIns="45697" anchor="ctr" anchorCtr="0">
            <a:noAutofit/>
          </a:bodyPr>
          <a:lstStyle/>
          <a:p>
            <a:pPr algn="ctr"/>
            <a:endParaRPr b="1" dirty="0">
              <a:solidFill>
                <a:schemeClr val="accent4"/>
              </a:solidFill>
              <a:latin typeface="Century Gothic"/>
              <a:ea typeface="Century Gothic"/>
              <a:cs typeface="Century Gothic"/>
              <a:sym typeface="Century Gothic"/>
            </a:endParaRPr>
          </a:p>
        </p:txBody>
      </p:sp>
      <p:sp>
        <p:nvSpPr>
          <p:cNvPr id="9" name="Google Shape;172;p9">
            <a:extLst>
              <a:ext uri="{FF2B5EF4-FFF2-40B4-BE49-F238E27FC236}">
                <a16:creationId xmlns:a16="http://schemas.microsoft.com/office/drawing/2014/main" id="{82EBE585-5181-845E-1FF5-DD7B7BBC7E22}"/>
              </a:ext>
            </a:extLst>
          </p:cNvPr>
          <p:cNvSpPr/>
          <p:nvPr/>
        </p:nvSpPr>
        <p:spPr>
          <a:xfrm>
            <a:off x="3785401" y="5488383"/>
            <a:ext cx="1111646" cy="895577"/>
          </a:xfrm>
          <a:prstGeom prst="ellipse">
            <a:avLst/>
          </a:prstGeom>
          <a:solidFill>
            <a:schemeClr val="accent1">
              <a:lumMod val="40000"/>
              <a:lumOff val="60000"/>
            </a:schemeClr>
          </a:solidFill>
          <a:ln>
            <a:noFill/>
          </a:ln>
        </p:spPr>
        <p:txBody>
          <a:bodyPr spcFirstLastPara="1" wrap="square" lIns="91419" tIns="45697" rIns="91419" bIns="45697" anchor="ctr" anchorCtr="0">
            <a:noAutofit/>
          </a:bodyPr>
          <a:lstStyle/>
          <a:p>
            <a:pPr algn="ctr"/>
            <a:endParaRPr b="1" dirty="0">
              <a:solidFill>
                <a:schemeClr val="accent4"/>
              </a:solidFill>
              <a:latin typeface="Century Gothic"/>
              <a:ea typeface="Century Gothic"/>
              <a:cs typeface="Century Gothic"/>
              <a:sym typeface="Century Gothic"/>
            </a:endParaRPr>
          </a:p>
        </p:txBody>
      </p:sp>
      <p:pic>
        <p:nvPicPr>
          <p:cNvPr id="10" name="Google Shape;167;p9" descr="Envelope outline">
            <a:extLst>
              <a:ext uri="{FF2B5EF4-FFF2-40B4-BE49-F238E27FC236}">
                <a16:creationId xmlns:a16="http://schemas.microsoft.com/office/drawing/2014/main" id="{46010EE0-7669-0D57-0E34-8E5DA35F679D}"/>
              </a:ext>
            </a:extLst>
          </p:cNvPr>
          <p:cNvPicPr preferRelativeResize="0"/>
          <p:nvPr/>
        </p:nvPicPr>
        <p:blipFill rotWithShape="1">
          <a:blip r:embed="rId3">
            <a:alphaModFix/>
          </a:blip>
          <a:srcRect/>
          <a:stretch/>
        </p:blipFill>
        <p:spPr>
          <a:xfrm>
            <a:off x="3926839" y="5720975"/>
            <a:ext cx="745526" cy="462682"/>
          </a:xfrm>
          <a:prstGeom prst="rect">
            <a:avLst/>
          </a:prstGeom>
          <a:noFill/>
          <a:ln>
            <a:noFill/>
          </a:ln>
        </p:spPr>
      </p:pic>
      <p:pic>
        <p:nvPicPr>
          <p:cNvPr id="11" name="Google Shape;169;p9" descr="@ outline">
            <a:extLst>
              <a:ext uri="{FF2B5EF4-FFF2-40B4-BE49-F238E27FC236}">
                <a16:creationId xmlns:a16="http://schemas.microsoft.com/office/drawing/2014/main" id="{91766EC2-DC1B-FE41-2957-C6FB022E7A8D}"/>
              </a:ext>
            </a:extLst>
          </p:cNvPr>
          <p:cNvPicPr preferRelativeResize="0"/>
          <p:nvPr/>
        </p:nvPicPr>
        <p:blipFill rotWithShape="1">
          <a:blip r:embed="rId4">
            <a:alphaModFix/>
          </a:blip>
          <a:srcRect/>
          <a:stretch/>
        </p:blipFill>
        <p:spPr>
          <a:xfrm>
            <a:off x="3891191" y="7571882"/>
            <a:ext cx="810018" cy="517667"/>
          </a:xfrm>
          <a:prstGeom prst="rect">
            <a:avLst/>
          </a:prstGeom>
          <a:noFill/>
          <a:ln>
            <a:noFill/>
          </a:ln>
        </p:spPr>
      </p:pic>
      <p:pic>
        <p:nvPicPr>
          <p:cNvPr id="13" name="Picture 12" descr="A logo with black text&#10;&#10;Description automatically generated">
            <a:extLst>
              <a:ext uri="{FF2B5EF4-FFF2-40B4-BE49-F238E27FC236}">
                <a16:creationId xmlns:a16="http://schemas.microsoft.com/office/drawing/2014/main" id="{7FB20B5F-919A-A905-B556-7CF56B34E7C1}"/>
              </a:ext>
            </a:extLst>
          </p:cNvPr>
          <p:cNvPicPr>
            <a:picLocks noChangeAspect="1"/>
          </p:cNvPicPr>
          <p:nvPr/>
        </p:nvPicPr>
        <p:blipFill>
          <a:blip r:embed="rId5"/>
          <a:stretch>
            <a:fillRect/>
          </a:stretch>
        </p:blipFill>
        <p:spPr>
          <a:xfrm>
            <a:off x="49304" y="68144"/>
            <a:ext cx="7772399" cy="2750574"/>
          </a:xfrm>
          <a:prstGeom prst="rect">
            <a:avLst/>
          </a:prstGeom>
        </p:spPr>
      </p:pic>
    </p:spTree>
    <p:extLst>
      <p:ext uri="{BB962C8B-B14F-4D97-AF65-F5344CB8AC3E}">
        <p14:creationId xmlns:p14="http://schemas.microsoft.com/office/powerpoint/2010/main" val="4122008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161951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Finance</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1134860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18" name="TextBox 1">
            <a:extLst>
              <a:ext uri="{FF2B5EF4-FFF2-40B4-BE49-F238E27FC236}">
                <a16:creationId xmlns:a16="http://schemas.microsoft.com/office/drawing/2014/main" id="{AE0DA033-CDCD-FF53-0836-FD05273DE325}"/>
              </a:ext>
            </a:extLst>
          </p:cNvPr>
          <p:cNvSpPr txBox="1"/>
          <p:nvPr/>
        </p:nvSpPr>
        <p:spPr>
          <a:xfrm>
            <a:off x="1052945" y="2310206"/>
            <a:ext cx="5890779" cy="502895"/>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Charter Statement: </a:t>
            </a:r>
          </a:p>
        </p:txBody>
      </p:sp>
      <p:sp>
        <p:nvSpPr>
          <p:cNvPr id="19" name="TextBox 1">
            <a:extLst>
              <a:ext uri="{FF2B5EF4-FFF2-40B4-BE49-F238E27FC236}">
                <a16:creationId xmlns:a16="http://schemas.microsoft.com/office/drawing/2014/main" id="{77221428-4B7D-DAFE-090C-E7D08BE976EA}"/>
              </a:ext>
            </a:extLst>
          </p:cNvPr>
          <p:cNvSpPr txBox="1"/>
          <p:nvPr/>
        </p:nvSpPr>
        <p:spPr>
          <a:xfrm>
            <a:off x="1052946" y="3014882"/>
            <a:ext cx="18703636" cy="993605"/>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800" dirty="0">
                <a:latin typeface="Montserrat Medium" panose="00000600000000000000" pitchFamily="2" charset="0"/>
              </a:rPr>
              <a:t>Develop a high-level plan to integrate finance and administration without negatively impacting business operations while minimizing business risk.</a:t>
            </a:r>
            <a:endParaRPr lang="en-US" altLang="en-US" sz="2800" b="1" dirty="0">
              <a:latin typeface="Montserrat Medium" panose="00000600000000000000" pitchFamily="2" charset="0"/>
            </a:endParaRPr>
          </a:p>
        </p:txBody>
      </p:sp>
      <p:sp>
        <p:nvSpPr>
          <p:cNvPr id="20" name="Rectangle 19">
            <a:extLst>
              <a:ext uri="{FF2B5EF4-FFF2-40B4-BE49-F238E27FC236}">
                <a16:creationId xmlns:a16="http://schemas.microsoft.com/office/drawing/2014/main" id="{48207F9D-DA15-3EC1-B8F5-D7ACCEA06A97}"/>
              </a:ext>
            </a:extLst>
          </p:cNvPr>
          <p:cNvSpPr/>
          <p:nvPr/>
        </p:nvSpPr>
        <p:spPr>
          <a:xfrm>
            <a:off x="0" y="4319155"/>
            <a:ext cx="24384000" cy="3796145"/>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5851999"/>
            <a:ext cx="5013552" cy="612668"/>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3600" b="1" dirty="0">
                <a:solidFill>
                  <a:schemeClr val="bg1"/>
                </a:solidFill>
                <a:latin typeface="Montserrat" panose="00000500000000000000" pitchFamily="2" charset="0"/>
              </a:rPr>
              <a:t>Team Scope</a:t>
            </a:r>
          </a:p>
        </p:txBody>
      </p:sp>
      <p:graphicFrame>
        <p:nvGraphicFramePr>
          <p:cNvPr id="29" name="Table 28">
            <a:extLst>
              <a:ext uri="{FF2B5EF4-FFF2-40B4-BE49-F238E27FC236}">
                <a16:creationId xmlns:a16="http://schemas.microsoft.com/office/drawing/2014/main" id="{E6233BD1-870C-4AEF-6DBD-1F4A95C6F512}"/>
              </a:ext>
            </a:extLst>
          </p:cNvPr>
          <p:cNvGraphicFramePr>
            <a:graphicFrameLocks noGrp="1"/>
          </p:cNvGraphicFramePr>
          <p:nvPr>
            <p:extLst>
              <p:ext uri="{D42A27DB-BD31-4B8C-83A1-F6EECF244321}">
                <p14:modId xmlns:p14="http://schemas.microsoft.com/office/powerpoint/2010/main" val="325223231"/>
              </p:ext>
            </p:extLst>
          </p:nvPr>
        </p:nvGraphicFramePr>
        <p:xfrm>
          <a:off x="9088069" y="4981193"/>
          <a:ext cx="6074516" cy="2560320"/>
        </p:xfrm>
        <a:graphic>
          <a:graphicData uri="http://schemas.openxmlformats.org/drawingml/2006/table">
            <a:tbl>
              <a:tblPr/>
              <a:tblGrid>
                <a:gridCol w="6074516">
                  <a:extLst>
                    <a:ext uri="{9D8B030D-6E8A-4147-A177-3AD203B41FA5}">
                      <a16:colId xmlns:a16="http://schemas.microsoft.com/office/drawing/2014/main" val="3954166707"/>
                    </a:ext>
                  </a:extLst>
                </a:gridCol>
              </a:tblGrid>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Legal</a:t>
                      </a: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Facilities (approve local decisions)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A/P</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Investor Relations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Credit</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graphicFrame>
        <p:nvGraphicFramePr>
          <p:cNvPr id="30" name="Table 29">
            <a:extLst>
              <a:ext uri="{FF2B5EF4-FFF2-40B4-BE49-F238E27FC236}">
                <a16:creationId xmlns:a16="http://schemas.microsoft.com/office/drawing/2014/main" id="{D2D4D4BF-D306-199E-ADB7-FD69DF5EE036}"/>
              </a:ext>
            </a:extLst>
          </p:cNvPr>
          <p:cNvGraphicFramePr>
            <a:graphicFrameLocks noGrp="1"/>
          </p:cNvGraphicFramePr>
          <p:nvPr>
            <p:extLst>
              <p:ext uri="{D42A27DB-BD31-4B8C-83A1-F6EECF244321}">
                <p14:modId xmlns:p14="http://schemas.microsoft.com/office/powerpoint/2010/main" val="3924979907"/>
              </p:ext>
            </p:extLst>
          </p:nvPr>
        </p:nvGraphicFramePr>
        <p:xfrm>
          <a:off x="15774619" y="5238368"/>
          <a:ext cx="4302866" cy="2011680"/>
        </p:xfrm>
        <a:graphic>
          <a:graphicData uri="http://schemas.openxmlformats.org/drawingml/2006/table">
            <a:tbl>
              <a:tblPr/>
              <a:tblGrid>
                <a:gridCol w="4302866">
                  <a:extLst>
                    <a:ext uri="{9D8B030D-6E8A-4147-A177-3AD203B41FA5}">
                      <a16:colId xmlns:a16="http://schemas.microsoft.com/office/drawing/2014/main" val="3954166707"/>
                    </a:ext>
                  </a:extLst>
                </a:gridCol>
              </a:tblGrid>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Accounting</a:t>
                      </a: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Treasury</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A/R</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Financial Reporting</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sp>
        <p:nvSpPr>
          <p:cNvPr id="36" name="TextBox 1">
            <a:extLst>
              <a:ext uri="{FF2B5EF4-FFF2-40B4-BE49-F238E27FC236}">
                <a16:creationId xmlns:a16="http://schemas.microsoft.com/office/drawing/2014/main" id="{F8A44C4C-EC61-60EC-9EAB-B9075130976F}"/>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Key Questions:</a:t>
            </a:r>
          </a:p>
        </p:txBody>
      </p:sp>
      <p:sp>
        <p:nvSpPr>
          <p:cNvPr id="37" name="TextBox 1">
            <a:extLst>
              <a:ext uri="{FF2B5EF4-FFF2-40B4-BE49-F238E27FC236}">
                <a16:creationId xmlns:a16="http://schemas.microsoft.com/office/drawing/2014/main" id="{01E845B5-DCBE-3CA8-41A9-CC84D6A7FB00}"/>
              </a:ext>
            </a:extLst>
          </p:cNvPr>
          <p:cNvSpPr txBox="1"/>
          <p:nvPr/>
        </p:nvSpPr>
        <p:spPr>
          <a:xfrm>
            <a:off x="1052946" y="9621354"/>
            <a:ext cx="11139054" cy="251248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does our accounting treatment need to be revised?</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is our new close cycle and reporting package?</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should our credit policy be moving forward?</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should we manage contracts? </a:t>
            </a: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5" y="9621354"/>
            <a:ext cx="11139054" cy="251248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 How do we maintain risk management continuity?</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 What is our plan for working capital and cash forecasting?</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 How do we consolidate our collections process?</a:t>
            </a:r>
          </a:p>
          <a:p>
            <a:pPr marL="457200" indent="-457200">
              <a:lnSpc>
                <a:spcPct val="150000"/>
              </a:lnSpc>
              <a:buClr>
                <a:srgbClr val="4058A7"/>
              </a:buClr>
              <a:buSzPct val="120000"/>
              <a:buFont typeface="Arial" panose="020B0604020202020204" pitchFamily="34" charset="0"/>
              <a:buChar char="•"/>
            </a:pPr>
            <a:r>
              <a:rPr lang="en-US" altLang="en-US" sz="2800" b="1" dirty="0">
                <a:latin typeface="Montserrat" panose="00000500000000000000" pitchFamily="2" charset="0"/>
              </a:rPr>
              <a:t> </a:t>
            </a:r>
            <a:r>
              <a:rPr lang="en-US" altLang="en-US" sz="2800" dirty="0">
                <a:latin typeface="Montserrat" panose="00000500000000000000" pitchFamily="2" charset="0"/>
              </a:rPr>
              <a:t>How do we get our arms around A/P after the close?</a:t>
            </a:r>
          </a:p>
        </p:txBody>
      </p:sp>
      <p:sp>
        <p:nvSpPr>
          <p:cNvPr id="41" name="TextBox 1">
            <a:extLst>
              <a:ext uri="{FF2B5EF4-FFF2-40B4-BE49-F238E27FC236}">
                <a16:creationId xmlns:a16="http://schemas.microsoft.com/office/drawing/2014/main" id="{5FF28A9C-718C-3F10-7F50-BEA2D5F494DF}"/>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02</a:t>
            </a:r>
            <a:endParaRPr lang="en-US" altLang="en-US" sz="2000" b="1" dirty="0">
              <a:latin typeface="Montserrat Medium" panose="00000600000000000000" pitchFamily="2" charset="0"/>
            </a:endParaRPr>
          </a:p>
        </p:txBody>
      </p:sp>
      <p:sp>
        <p:nvSpPr>
          <p:cNvPr id="5" name="Holder 5">
            <a:extLst>
              <a:ext uri="{FF2B5EF4-FFF2-40B4-BE49-F238E27FC236}">
                <a16:creationId xmlns:a16="http://schemas.microsoft.com/office/drawing/2014/main" id="{E0DDA3AF-7E9C-CA0D-E7D5-A3B53A8B664E}"/>
              </a:ext>
            </a:extLst>
          </p:cNvPr>
          <p:cNvSpPr txBox="1">
            <a:spLocks/>
          </p:cNvSpPr>
          <p:nvPr/>
        </p:nvSpPr>
        <p:spPr>
          <a:xfrm>
            <a:off x="9880282" y="6780530"/>
            <a:ext cx="4623435" cy="154940"/>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0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100-Day Advisors    MandAPlaybook.com\</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older 5">
            <a:extLst>
              <a:ext uri="{FF2B5EF4-FFF2-40B4-BE49-F238E27FC236}">
                <a16:creationId xmlns:a16="http://schemas.microsoft.com/office/drawing/2014/main" id="{E0DDA3AF-7E9C-CA0D-E7D5-A3B53A8B664E}"/>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47353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98478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Human Resources</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883400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18" name="TextBox 1">
            <a:extLst>
              <a:ext uri="{FF2B5EF4-FFF2-40B4-BE49-F238E27FC236}">
                <a16:creationId xmlns:a16="http://schemas.microsoft.com/office/drawing/2014/main" id="{AE0DA033-CDCD-FF53-0836-FD05273DE325}"/>
              </a:ext>
            </a:extLst>
          </p:cNvPr>
          <p:cNvSpPr txBox="1"/>
          <p:nvPr/>
        </p:nvSpPr>
        <p:spPr>
          <a:xfrm>
            <a:off x="1052945" y="2310206"/>
            <a:ext cx="5890779" cy="502895"/>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Charter Statement: </a:t>
            </a:r>
          </a:p>
        </p:txBody>
      </p:sp>
      <p:sp>
        <p:nvSpPr>
          <p:cNvPr id="19" name="TextBox 1">
            <a:extLst>
              <a:ext uri="{FF2B5EF4-FFF2-40B4-BE49-F238E27FC236}">
                <a16:creationId xmlns:a16="http://schemas.microsoft.com/office/drawing/2014/main" id="{77221428-4B7D-DAFE-090C-E7D08BE976EA}"/>
              </a:ext>
            </a:extLst>
          </p:cNvPr>
          <p:cNvSpPr txBox="1"/>
          <p:nvPr/>
        </p:nvSpPr>
        <p:spPr>
          <a:xfrm>
            <a:off x="1052946" y="3014882"/>
            <a:ext cx="18703636" cy="861774"/>
          </a:xfrm>
          <a:prstGeom prst="rect">
            <a:avLst/>
          </a:prstGeom>
          <a:noFill/>
        </p:spPr>
        <p:txBody>
          <a:bodyPr wrap="square" lIns="0" tIns="0" rIns="0" bIns="0" rtlCol="0">
            <a:spAutoFit/>
          </a:bodyPr>
          <a:lstStyle/>
          <a:p>
            <a:pPr marL="0" indent="0">
              <a:lnSpc>
                <a:spcPct val="100000"/>
              </a:lnSpc>
              <a:buFont typeface="Wingdings" pitchFamily="2" charset="2"/>
              <a:buNone/>
            </a:pPr>
            <a:r>
              <a:rPr lang="en-US" altLang="en-US" sz="2800" dirty="0">
                <a:latin typeface="Montserrat Medium" panose="00000600000000000000" pitchFamily="2" charset="0"/>
              </a:rPr>
              <a:t>Develop a high-level plan to integrate people and development while minimizing impact on attrition and morale.</a:t>
            </a:r>
            <a:endParaRPr lang="en-US" altLang="en-US" sz="2800" b="1" dirty="0">
              <a:latin typeface="Montserrat Medium" panose="00000600000000000000" pitchFamily="2" charset="0"/>
            </a:endParaRPr>
          </a:p>
        </p:txBody>
      </p:sp>
      <p:sp>
        <p:nvSpPr>
          <p:cNvPr id="20" name="Rectangle 19">
            <a:extLst>
              <a:ext uri="{FF2B5EF4-FFF2-40B4-BE49-F238E27FC236}">
                <a16:creationId xmlns:a16="http://schemas.microsoft.com/office/drawing/2014/main" id="{48207F9D-DA15-3EC1-B8F5-D7ACCEA06A97}"/>
              </a:ext>
            </a:extLst>
          </p:cNvPr>
          <p:cNvSpPr/>
          <p:nvPr/>
        </p:nvSpPr>
        <p:spPr>
          <a:xfrm>
            <a:off x="0" y="4319155"/>
            <a:ext cx="24384000" cy="3796145"/>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5851999"/>
            <a:ext cx="5013552" cy="612668"/>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3600" b="1" dirty="0">
                <a:solidFill>
                  <a:schemeClr val="bg1"/>
                </a:solidFill>
                <a:latin typeface="Montserrat" panose="00000500000000000000" pitchFamily="2" charset="0"/>
              </a:rPr>
              <a:t>Team Scope</a:t>
            </a:r>
          </a:p>
        </p:txBody>
      </p:sp>
      <p:graphicFrame>
        <p:nvGraphicFramePr>
          <p:cNvPr id="29" name="Table 28">
            <a:extLst>
              <a:ext uri="{FF2B5EF4-FFF2-40B4-BE49-F238E27FC236}">
                <a16:creationId xmlns:a16="http://schemas.microsoft.com/office/drawing/2014/main" id="{E6233BD1-870C-4AEF-6DBD-1F4A95C6F512}"/>
              </a:ext>
            </a:extLst>
          </p:cNvPr>
          <p:cNvGraphicFramePr>
            <a:graphicFrameLocks noGrp="1"/>
          </p:cNvGraphicFramePr>
          <p:nvPr>
            <p:extLst>
              <p:ext uri="{D42A27DB-BD31-4B8C-83A1-F6EECF244321}">
                <p14:modId xmlns:p14="http://schemas.microsoft.com/office/powerpoint/2010/main" val="3387195176"/>
              </p:ext>
            </p:extLst>
          </p:nvPr>
        </p:nvGraphicFramePr>
        <p:xfrm>
          <a:off x="7902348" y="5266943"/>
          <a:ext cx="8837983" cy="2011680"/>
        </p:xfrm>
        <a:graphic>
          <a:graphicData uri="http://schemas.openxmlformats.org/drawingml/2006/table">
            <a:tbl>
              <a:tblPr/>
              <a:tblGrid>
                <a:gridCol w="8837983">
                  <a:extLst>
                    <a:ext uri="{9D8B030D-6E8A-4147-A177-3AD203B41FA5}">
                      <a16:colId xmlns:a16="http://schemas.microsoft.com/office/drawing/2014/main" val="3954166707"/>
                    </a:ext>
                  </a:extLst>
                </a:gridCol>
              </a:tblGrid>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Benefits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Payroll</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Training</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graphicFrame>
        <p:nvGraphicFramePr>
          <p:cNvPr id="30" name="Table 29">
            <a:extLst>
              <a:ext uri="{FF2B5EF4-FFF2-40B4-BE49-F238E27FC236}">
                <a16:creationId xmlns:a16="http://schemas.microsoft.com/office/drawing/2014/main" id="{D2D4D4BF-D306-199E-ADB7-FD69DF5EE036}"/>
              </a:ext>
            </a:extLst>
          </p:cNvPr>
          <p:cNvGraphicFramePr>
            <a:graphicFrameLocks noGrp="1"/>
          </p:cNvGraphicFramePr>
          <p:nvPr>
            <p:extLst>
              <p:ext uri="{D42A27DB-BD31-4B8C-83A1-F6EECF244321}">
                <p14:modId xmlns:p14="http://schemas.microsoft.com/office/powerpoint/2010/main" val="4194287409"/>
              </p:ext>
            </p:extLst>
          </p:nvPr>
        </p:nvGraphicFramePr>
        <p:xfrm>
          <a:off x="15774619" y="5209793"/>
          <a:ext cx="8023160" cy="2011680"/>
        </p:xfrm>
        <a:graphic>
          <a:graphicData uri="http://schemas.openxmlformats.org/drawingml/2006/table">
            <a:tbl>
              <a:tblPr/>
              <a:tblGrid>
                <a:gridCol w="8023160">
                  <a:extLst>
                    <a:ext uri="{9D8B030D-6E8A-4147-A177-3AD203B41FA5}">
                      <a16:colId xmlns:a16="http://schemas.microsoft.com/office/drawing/2014/main" val="3954166707"/>
                    </a:ext>
                  </a:extLst>
                </a:gridCol>
              </a:tblGrid>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54012"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defRPr/>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Recruiting</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Employment Agreements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Employment Policies/Employee Handbook</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sp>
        <p:nvSpPr>
          <p:cNvPr id="37" name="TextBox 1">
            <a:extLst>
              <a:ext uri="{FF2B5EF4-FFF2-40B4-BE49-F238E27FC236}">
                <a16:creationId xmlns:a16="http://schemas.microsoft.com/office/drawing/2014/main" id="{01E845B5-DCBE-3CA8-41A9-CC84D6A7FB00}"/>
              </a:ext>
            </a:extLst>
          </p:cNvPr>
          <p:cNvSpPr txBox="1"/>
          <p:nvPr/>
        </p:nvSpPr>
        <p:spPr>
          <a:xfrm>
            <a:off x="1052946" y="9621354"/>
            <a:ext cx="10672330" cy="315881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transition the Acquiree Stock Plan?</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is the transition plan for 401(k)?</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manage leadership development? Sales training?</a:t>
            </a:r>
          </a:p>
          <a:p>
            <a:pPr marL="457200" indent="-457200">
              <a:lnSpc>
                <a:spcPct val="150000"/>
              </a:lnSpc>
              <a:buClr>
                <a:srgbClr val="4058A7"/>
              </a:buClr>
              <a:buSzPct val="120000"/>
              <a:buFont typeface="Arial" panose="020B0604020202020204" pitchFamily="34" charset="0"/>
              <a:buChar char="•"/>
            </a:pPr>
            <a:endParaRPr lang="en-US" altLang="en-US" sz="2800" dirty="0">
              <a:latin typeface="Montserrat" panose="00000500000000000000" pitchFamily="2" charset="0"/>
            </a:endParaRP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5" y="9621354"/>
            <a:ext cx="11139054" cy="251248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should we reconcile the compensation structure for non-sales employees?</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manage recruiting and new employee orientation?</a:t>
            </a: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03</a:t>
            </a:r>
            <a:endParaRPr lang="en-US" altLang="en-US" sz="2000" b="1" dirty="0">
              <a:latin typeface="Montserrat Medium" panose="00000600000000000000" pitchFamily="2" charset="0"/>
            </a:endParaRP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Key Questions:</a:t>
            </a:r>
          </a:p>
        </p:txBody>
      </p:sp>
      <p:sp>
        <p:nvSpPr>
          <p:cNvPr id="4" name="TextBox 3">
            <a:extLst>
              <a:ext uri="{FF2B5EF4-FFF2-40B4-BE49-F238E27FC236}">
                <a16:creationId xmlns:a16="http://schemas.microsoft.com/office/drawing/2014/main" id="{EA3BC15E-CC75-13AB-62F0-0CEEEA54AE97}"/>
              </a:ext>
            </a:extLst>
          </p:cNvPr>
          <p:cNvSpPr txBox="1"/>
          <p:nvPr/>
        </p:nvSpPr>
        <p:spPr>
          <a:xfrm>
            <a:off x="7902348" y="5119283"/>
            <a:ext cx="7531616" cy="46166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Compensation model/guidelines (non-sales)</a:t>
            </a:r>
          </a:p>
        </p:txBody>
      </p:sp>
      <p:sp>
        <p:nvSpPr>
          <p:cNvPr id="8" name="TextBox 7">
            <a:extLst>
              <a:ext uri="{FF2B5EF4-FFF2-40B4-BE49-F238E27FC236}">
                <a16:creationId xmlns:a16="http://schemas.microsoft.com/office/drawing/2014/main" id="{D70E122B-805E-E58A-6399-7E20FC9F7430}"/>
              </a:ext>
            </a:extLst>
          </p:cNvPr>
          <p:cNvSpPr txBox="1"/>
          <p:nvPr/>
        </p:nvSpPr>
        <p:spPr>
          <a:xfrm>
            <a:off x="15774619" y="5100689"/>
            <a:ext cx="6920346" cy="461665"/>
          </a:xfrm>
          <a:prstGeom prst="rect">
            <a:avLst/>
          </a:prstGeom>
          <a:noFill/>
        </p:spPr>
        <p:txBody>
          <a:bodyPr wrap="square">
            <a:spAutoFit/>
          </a:bodyPr>
          <a:lstStyle/>
          <a:p>
            <a:pPr marL="354012"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defRPr/>
            </a:pPr>
            <a:r>
              <a:rPr kumimoji="0" lang="en-US" altLang="en-US" sz="2400" b="0" i="0" u="none" strike="noStrike" cap="none" normalizeH="0" baseline="0" dirty="0">
                <a:ln>
                  <a:noFill/>
                </a:ln>
                <a:solidFill>
                  <a:schemeClr val="bg1"/>
                </a:solidFill>
                <a:effectLst/>
                <a:latin typeface="Montserrat Medium" panose="00000600000000000000" pitchFamily="2" charset="0"/>
              </a:rPr>
              <a:t>Onboarding/approach for org decisions</a:t>
            </a:r>
          </a:p>
        </p:txBody>
      </p:sp>
      <p:sp>
        <p:nvSpPr>
          <p:cNvPr id="2" name="Holder 5">
            <a:extLst>
              <a:ext uri="{FF2B5EF4-FFF2-40B4-BE49-F238E27FC236}">
                <a16:creationId xmlns:a16="http://schemas.microsoft.com/office/drawing/2014/main" id="{3BBC2B17-CABE-4AB4-1386-8EB0BC3313BA}"/>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7027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98478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IT / Systems</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883400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18" name="TextBox 1">
            <a:extLst>
              <a:ext uri="{FF2B5EF4-FFF2-40B4-BE49-F238E27FC236}">
                <a16:creationId xmlns:a16="http://schemas.microsoft.com/office/drawing/2014/main" id="{AE0DA033-CDCD-FF53-0836-FD05273DE325}"/>
              </a:ext>
            </a:extLst>
          </p:cNvPr>
          <p:cNvSpPr txBox="1"/>
          <p:nvPr/>
        </p:nvSpPr>
        <p:spPr>
          <a:xfrm>
            <a:off x="1052945" y="2310206"/>
            <a:ext cx="5890779" cy="502895"/>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Charter Statement: </a:t>
            </a:r>
          </a:p>
        </p:txBody>
      </p:sp>
      <p:sp>
        <p:nvSpPr>
          <p:cNvPr id="19" name="TextBox 1">
            <a:extLst>
              <a:ext uri="{FF2B5EF4-FFF2-40B4-BE49-F238E27FC236}">
                <a16:creationId xmlns:a16="http://schemas.microsoft.com/office/drawing/2014/main" id="{77221428-4B7D-DAFE-090C-E7D08BE976EA}"/>
              </a:ext>
            </a:extLst>
          </p:cNvPr>
          <p:cNvSpPr txBox="1"/>
          <p:nvPr/>
        </p:nvSpPr>
        <p:spPr>
          <a:xfrm>
            <a:off x="1052946" y="3014882"/>
            <a:ext cx="21178404" cy="347275"/>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2800" dirty="0">
                <a:latin typeface="Montserrat Medium" panose="00000600000000000000" pitchFamily="2" charset="0"/>
              </a:rPr>
              <a:t>Develop a high-level plan to integrate information systems without negatively impacting business operations.</a:t>
            </a:r>
            <a:endParaRPr lang="en-US" altLang="en-US" sz="2800" b="1" dirty="0">
              <a:latin typeface="Montserrat Medium" panose="00000600000000000000" pitchFamily="2" charset="0"/>
            </a:endParaRPr>
          </a:p>
        </p:txBody>
      </p:sp>
      <p:sp>
        <p:nvSpPr>
          <p:cNvPr id="20" name="Rectangle 19">
            <a:extLst>
              <a:ext uri="{FF2B5EF4-FFF2-40B4-BE49-F238E27FC236}">
                <a16:creationId xmlns:a16="http://schemas.microsoft.com/office/drawing/2014/main" id="{48207F9D-DA15-3EC1-B8F5-D7ACCEA06A97}"/>
              </a:ext>
            </a:extLst>
          </p:cNvPr>
          <p:cNvSpPr/>
          <p:nvPr/>
        </p:nvSpPr>
        <p:spPr>
          <a:xfrm>
            <a:off x="0" y="4319155"/>
            <a:ext cx="24384000" cy="3796145"/>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5851999"/>
            <a:ext cx="5013552" cy="612668"/>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3600" b="1" dirty="0">
                <a:solidFill>
                  <a:schemeClr val="bg1"/>
                </a:solidFill>
                <a:latin typeface="Montserrat" panose="00000500000000000000" pitchFamily="2" charset="0"/>
              </a:rPr>
              <a:t>Team Scope</a:t>
            </a:r>
          </a:p>
        </p:txBody>
      </p:sp>
      <p:graphicFrame>
        <p:nvGraphicFramePr>
          <p:cNvPr id="29" name="Table 28">
            <a:extLst>
              <a:ext uri="{FF2B5EF4-FFF2-40B4-BE49-F238E27FC236}">
                <a16:creationId xmlns:a16="http://schemas.microsoft.com/office/drawing/2014/main" id="{E6233BD1-870C-4AEF-6DBD-1F4A95C6F512}"/>
              </a:ext>
            </a:extLst>
          </p:cNvPr>
          <p:cNvGraphicFramePr>
            <a:graphicFrameLocks noGrp="1"/>
          </p:cNvGraphicFramePr>
          <p:nvPr>
            <p:extLst>
              <p:ext uri="{D42A27DB-BD31-4B8C-83A1-F6EECF244321}">
                <p14:modId xmlns:p14="http://schemas.microsoft.com/office/powerpoint/2010/main" val="129704654"/>
              </p:ext>
            </p:extLst>
          </p:nvPr>
        </p:nvGraphicFramePr>
        <p:xfrm>
          <a:off x="7902348" y="5027847"/>
          <a:ext cx="5556477" cy="2560320"/>
        </p:xfrm>
        <a:graphic>
          <a:graphicData uri="http://schemas.openxmlformats.org/drawingml/2006/table">
            <a:tbl>
              <a:tblPr/>
              <a:tblGrid>
                <a:gridCol w="5556477">
                  <a:extLst>
                    <a:ext uri="{9D8B030D-6E8A-4147-A177-3AD203B41FA5}">
                      <a16:colId xmlns:a16="http://schemas.microsoft.com/office/drawing/2014/main" val="3954166707"/>
                    </a:ext>
                  </a:extLst>
                </a:gridCol>
              </a:tblGrid>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Telecom</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Core Business Systems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Development</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End User Training</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graphicFrame>
        <p:nvGraphicFramePr>
          <p:cNvPr id="30" name="Table 29">
            <a:extLst>
              <a:ext uri="{FF2B5EF4-FFF2-40B4-BE49-F238E27FC236}">
                <a16:creationId xmlns:a16="http://schemas.microsoft.com/office/drawing/2014/main" id="{D2D4D4BF-D306-199E-ADB7-FD69DF5EE036}"/>
              </a:ext>
            </a:extLst>
          </p:cNvPr>
          <p:cNvGraphicFramePr>
            <a:graphicFrameLocks noGrp="1"/>
          </p:cNvGraphicFramePr>
          <p:nvPr>
            <p:extLst>
              <p:ext uri="{D42A27DB-BD31-4B8C-83A1-F6EECF244321}">
                <p14:modId xmlns:p14="http://schemas.microsoft.com/office/powerpoint/2010/main" val="3465798227"/>
              </p:ext>
            </p:extLst>
          </p:nvPr>
        </p:nvGraphicFramePr>
        <p:xfrm>
          <a:off x="15774619" y="5209793"/>
          <a:ext cx="5199431" cy="2011680"/>
        </p:xfrm>
        <a:graphic>
          <a:graphicData uri="http://schemas.openxmlformats.org/drawingml/2006/table">
            <a:tbl>
              <a:tblPr/>
              <a:tblGrid>
                <a:gridCol w="5199431">
                  <a:extLst>
                    <a:ext uri="{9D8B030D-6E8A-4147-A177-3AD203B41FA5}">
                      <a16:colId xmlns:a16="http://schemas.microsoft.com/office/drawing/2014/main" val="3954166707"/>
                    </a:ext>
                  </a:extLst>
                </a:gridCol>
              </a:tblGrid>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Web Sites / E-Commerce</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Hosting / Data Centers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Disaster Recovery</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sp>
        <p:nvSpPr>
          <p:cNvPr id="37" name="TextBox 1">
            <a:extLst>
              <a:ext uri="{FF2B5EF4-FFF2-40B4-BE49-F238E27FC236}">
                <a16:creationId xmlns:a16="http://schemas.microsoft.com/office/drawing/2014/main" id="{01E845B5-DCBE-3CA8-41A9-CC84D6A7FB00}"/>
              </a:ext>
            </a:extLst>
          </p:cNvPr>
          <p:cNvSpPr txBox="1"/>
          <p:nvPr/>
        </p:nvSpPr>
        <p:spPr>
          <a:xfrm>
            <a:off x="1052946" y="9621354"/>
            <a:ext cx="11139054" cy="1866152"/>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 What is the plan to move payroll onto Acquirer systems?</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 How will we move all of our business applications to SAP?</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 What is the plan to re-train end users?</a:t>
            </a: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5" y="9621354"/>
            <a:ext cx="11139054" cy="1866152"/>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will we transition desktop and infrastructure support?</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will we manage time tracking and performance management?</a:t>
            </a:r>
            <a:endParaRPr lang="en-US" altLang="en-US" sz="2800" b="1" dirty="0">
              <a:latin typeface="Montserrat" panose="00000500000000000000" pitchFamily="2" charset="0"/>
            </a:endParaRP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04</a:t>
            </a:r>
            <a:endParaRPr lang="en-US" altLang="en-US" sz="2000" b="1" dirty="0">
              <a:latin typeface="Montserrat Medium" panose="00000600000000000000" pitchFamily="2" charset="0"/>
            </a:endParaRP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Key Questions:</a:t>
            </a:r>
          </a:p>
        </p:txBody>
      </p:sp>
      <p:sp>
        <p:nvSpPr>
          <p:cNvPr id="4" name="TextBox 3">
            <a:extLst>
              <a:ext uri="{FF2B5EF4-FFF2-40B4-BE49-F238E27FC236}">
                <a16:creationId xmlns:a16="http://schemas.microsoft.com/office/drawing/2014/main" id="{4B923E06-F3A2-FBEC-BFCA-C3885C5CE8E6}"/>
              </a:ext>
            </a:extLst>
          </p:cNvPr>
          <p:cNvSpPr txBox="1"/>
          <p:nvPr/>
        </p:nvSpPr>
        <p:spPr>
          <a:xfrm>
            <a:off x="15774619" y="5040659"/>
            <a:ext cx="4364633" cy="46166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Help Desk / Support</a:t>
            </a:r>
          </a:p>
        </p:txBody>
      </p:sp>
      <p:sp>
        <p:nvSpPr>
          <p:cNvPr id="8" name="TextBox 7">
            <a:extLst>
              <a:ext uri="{FF2B5EF4-FFF2-40B4-BE49-F238E27FC236}">
                <a16:creationId xmlns:a16="http://schemas.microsoft.com/office/drawing/2014/main" id="{217E6A50-712D-C82D-64B8-2E6D4FF02AD7}"/>
              </a:ext>
            </a:extLst>
          </p:cNvPr>
          <p:cNvSpPr txBox="1"/>
          <p:nvPr/>
        </p:nvSpPr>
        <p:spPr>
          <a:xfrm>
            <a:off x="7929129" y="4980683"/>
            <a:ext cx="2957946" cy="46166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Networks</a:t>
            </a:r>
          </a:p>
        </p:txBody>
      </p:sp>
      <p:sp>
        <p:nvSpPr>
          <p:cNvPr id="2" name="Holder 5">
            <a:extLst>
              <a:ext uri="{FF2B5EF4-FFF2-40B4-BE49-F238E27FC236}">
                <a16:creationId xmlns:a16="http://schemas.microsoft.com/office/drawing/2014/main" id="{41B0C6E4-C1A2-EDA4-2A0D-FD3B1B86D7EA}"/>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6865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83060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Marketing / Communications</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883400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18" name="TextBox 1">
            <a:extLst>
              <a:ext uri="{FF2B5EF4-FFF2-40B4-BE49-F238E27FC236}">
                <a16:creationId xmlns:a16="http://schemas.microsoft.com/office/drawing/2014/main" id="{AE0DA033-CDCD-FF53-0836-FD05273DE325}"/>
              </a:ext>
            </a:extLst>
          </p:cNvPr>
          <p:cNvSpPr txBox="1"/>
          <p:nvPr/>
        </p:nvSpPr>
        <p:spPr>
          <a:xfrm>
            <a:off x="1052945" y="2310206"/>
            <a:ext cx="5890779" cy="502895"/>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Charter Statement: </a:t>
            </a:r>
          </a:p>
        </p:txBody>
      </p:sp>
      <p:sp>
        <p:nvSpPr>
          <p:cNvPr id="19" name="TextBox 1">
            <a:extLst>
              <a:ext uri="{FF2B5EF4-FFF2-40B4-BE49-F238E27FC236}">
                <a16:creationId xmlns:a16="http://schemas.microsoft.com/office/drawing/2014/main" id="{77221428-4B7D-DAFE-090C-E7D08BE976EA}"/>
              </a:ext>
            </a:extLst>
          </p:cNvPr>
          <p:cNvSpPr txBox="1"/>
          <p:nvPr/>
        </p:nvSpPr>
        <p:spPr>
          <a:xfrm>
            <a:off x="1052946" y="3014882"/>
            <a:ext cx="21178404" cy="861774"/>
          </a:xfrm>
          <a:prstGeom prst="rect">
            <a:avLst/>
          </a:prstGeom>
          <a:noFill/>
        </p:spPr>
        <p:txBody>
          <a:bodyPr wrap="square" lIns="0" tIns="0" rIns="0" bIns="0" rtlCol="0">
            <a:spAutoFit/>
          </a:bodyPr>
          <a:lstStyle/>
          <a:p>
            <a:pPr marL="0" indent="0">
              <a:lnSpc>
                <a:spcPct val="100000"/>
              </a:lnSpc>
              <a:buFont typeface="Wingdings" pitchFamily="2" charset="2"/>
              <a:buNone/>
            </a:pPr>
            <a:r>
              <a:rPr lang="en-US" altLang="en-US" sz="2800" dirty="0">
                <a:latin typeface="Montserrat Medium" panose="00000600000000000000" pitchFamily="2" charset="0"/>
              </a:rPr>
              <a:t>Develop a high-level plan to integrate marketing and communications functions without negatively impacting our public perception or marketing results.</a:t>
            </a:r>
            <a:endParaRPr lang="en-US" altLang="en-US" sz="2800" b="1" dirty="0">
              <a:latin typeface="Montserrat Medium" panose="00000600000000000000" pitchFamily="2" charset="0"/>
            </a:endParaRPr>
          </a:p>
        </p:txBody>
      </p:sp>
      <p:sp>
        <p:nvSpPr>
          <p:cNvPr id="20" name="Rectangle 19">
            <a:extLst>
              <a:ext uri="{FF2B5EF4-FFF2-40B4-BE49-F238E27FC236}">
                <a16:creationId xmlns:a16="http://schemas.microsoft.com/office/drawing/2014/main" id="{48207F9D-DA15-3EC1-B8F5-D7ACCEA06A97}"/>
              </a:ext>
            </a:extLst>
          </p:cNvPr>
          <p:cNvSpPr/>
          <p:nvPr/>
        </p:nvSpPr>
        <p:spPr>
          <a:xfrm>
            <a:off x="0" y="4319155"/>
            <a:ext cx="24384000" cy="3796145"/>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5851999"/>
            <a:ext cx="5013552" cy="612668"/>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3600" b="1" dirty="0">
                <a:solidFill>
                  <a:schemeClr val="bg1"/>
                </a:solidFill>
                <a:latin typeface="Montserrat" panose="00000500000000000000" pitchFamily="2" charset="0"/>
              </a:rPr>
              <a:t>Team Scope</a:t>
            </a:r>
          </a:p>
        </p:txBody>
      </p:sp>
      <p:graphicFrame>
        <p:nvGraphicFramePr>
          <p:cNvPr id="29" name="Table 28">
            <a:extLst>
              <a:ext uri="{FF2B5EF4-FFF2-40B4-BE49-F238E27FC236}">
                <a16:creationId xmlns:a16="http://schemas.microsoft.com/office/drawing/2014/main" id="{E6233BD1-870C-4AEF-6DBD-1F4A95C6F512}"/>
              </a:ext>
            </a:extLst>
          </p:cNvPr>
          <p:cNvGraphicFramePr>
            <a:graphicFrameLocks noGrp="1"/>
          </p:cNvGraphicFramePr>
          <p:nvPr>
            <p:extLst>
              <p:ext uri="{D42A27DB-BD31-4B8C-83A1-F6EECF244321}">
                <p14:modId xmlns:p14="http://schemas.microsoft.com/office/powerpoint/2010/main" val="291719484"/>
              </p:ext>
            </p:extLst>
          </p:nvPr>
        </p:nvGraphicFramePr>
        <p:xfrm>
          <a:off x="7902348" y="5199297"/>
          <a:ext cx="5556477" cy="2011680"/>
        </p:xfrm>
        <a:graphic>
          <a:graphicData uri="http://schemas.openxmlformats.org/drawingml/2006/table">
            <a:tbl>
              <a:tblPr/>
              <a:tblGrid>
                <a:gridCol w="5556477">
                  <a:extLst>
                    <a:ext uri="{9D8B030D-6E8A-4147-A177-3AD203B41FA5}">
                      <a16:colId xmlns:a16="http://schemas.microsoft.com/office/drawing/2014/main" val="3954166707"/>
                    </a:ext>
                  </a:extLst>
                </a:gridCol>
              </a:tblGrid>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285750" marR="0" lvl="0" indent="-28575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285750" marR="0" lvl="0" indent="-28575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Employee Communications</a:t>
                      </a:r>
                    </a:p>
                    <a:p>
                      <a:pPr marL="285750" marR="0" lvl="0" indent="-28575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Branding</a:t>
                      </a:r>
                    </a:p>
                    <a:p>
                      <a:pPr marL="285750" marR="0" lvl="0" indent="-28575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Advertising</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graphicFrame>
        <p:nvGraphicFramePr>
          <p:cNvPr id="30" name="Table 29">
            <a:extLst>
              <a:ext uri="{FF2B5EF4-FFF2-40B4-BE49-F238E27FC236}">
                <a16:creationId xmlns:a16="http://schemas.microsoft.com/office/drawing/2014/main" id="{D2D4D4BF-D306-199E-ADB7-FD69DF5EE036}"/>
              </a:ext>
            </a:extLst>
          </p:cNvPr>
          <p:cNvGraphicFramePr>
            <a:graphicFrameLocks noGrp="1"/>
          </p:cNvGraphicFramePr>
          <p:nvPr>
            <p:extLst>
              <p:ext uri="{D42A27DB-BD31-4B8C-83A1-F6EECF244321}">
                <p14:modId xmlns:p14="http://schemas.microsoft.com/office/powerpoint/2010/main" val="3630101832"/>
              </p:ext>
            </p:extLst>
          </p:nvPr>
        </p:nvGraphicFramePr>
        <p:xfrm>
          <a:off x="15774619" y="5381243"/>
          <a:ext cx="5199431" cy="1463040"/>
        </p:xfrm>
        <a:graphic>
          <a:graphicData uri="http://schemas.openxmlformats.org/drawingml/2006/table">
            <a:tbl>
              <a:tblPr/>
              <a:tblGrid>
                <a:gridCol w="5199431">
                  <a:extLst>
                    <a:ext uri="{9D8B030D-6E8A-4147-A177-3AD203B41FA5}">
                      <a16:colId xmlns:a16="http://schemas.microsoft.com/office/drawing/2014/main" val="3954166707"/>
                    </a:ext>
                  </a:extLst>
                </a:gridCol>
              </a:tblGrid>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Partner Marketing</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Sales Collateral</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sp>
        <p:nvSpPr>
          <p:cNvPr id="37" name="TextBox 1">
            <a:extLst>
              <a:ext uri="{FF2B5EF4-FFF2-40B4-BE49-F238E27FC236}">
                <a16:creationId xmlns:a16="http://schemas.microsoft.com/office/drawing/2014/main" id="{01E845B5-DCBE-3CA8-41A9-CC84D6A7FB00}"/>
              </a:ext>
            </a:extLst>
          </p:cNvPr>
          <p:cNvSpPr txBox="1"/>
          <p:nvPr/>
        </p:nvSpPr>
        <p:spPr>
          <a:xfrm>
            <a:off x="1052946" y="9621354"/>
            <a:ext cx="9348354" cy="315881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communicate the changes to all interested parties?</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is our branding and messaging strategy going forward?</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manage in-flight marketing efforts?</a:t>
            </a: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5" y="9621354"/>
            <a:ext cx="9348354" cy="251248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communications do we need to support the sales force?</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manage our partner marketing agreements?</a:t>
            </a:r>
            <a:endParaRPr lang="en-US" altLang="en-US" sz="2800" b="1" dirty="0">
              <a:latin typeface="Montserrat" panose="00000500000000000000" pitchFamily="2" charset="0"/>
            </a:endParaRP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05</a:t>
            </a: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Key Questions:</a:t>
            </a:r>
          </a:p>
        </p:txBody>
      </p:sp>
      <p:sp>
        <p:nvSpPr>
          <p:cNvPr id="4" name="TextBox 3">
            <a:extLst>
              <a:ext uri="{FF2B5EF4-FFF2-40B4-BE49-F238E27FC236}">
                <a16:creationId xmlns:a16="http://schemas.microsoft.com/office/drawing/2014/main" id="{59D1E3DC-6968-BA4B-B337-8AF88F43B0D9}"/>
              </a:ext>
            </a:extLst>
          </p:cNvPr>
          <p:cNvSpPr txBox="1"/>
          <p:nvPr/>
        </p:nvSpPr>
        <p:spPr>
          <a:xfrm>
            <a:off x="7902348" y="5073445"/>
            <a:ext cx="3262746" cy="461665"/>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Public Relations</a:t>
            </a:r>
          </a:p>
        </p:txBody>
      </p:sp>
      <p:sp>
        <p:nvSpPr>
          <p:cNvPr id="8" name="TextBox 7">
            <a:extLst>
              <a:ext uri="{FF2B5EF4-FFF2-40B4-BE49-F238E27FC236}">
                <a16:creationId xmlns:a16="http://schemas.microsoft.com/office/drawing/2014/main" id="{3E2AA265-5FE6-792C-243E-86EE4FCF20F3}"/>
              </a:ext>
            </a:extLst>
          </p:cNvPr>
          <p:cNvSpPr txBox="1"/>
          <p:nvPr/>
        </p:nvSpPr>
        <p:spPr>
          <a:xfrm>
            <a:off x="15774619" y="5244302"/>
            <a:ext cx="1799421" cy="46166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Events</a:t>
            </a:r>
          </a:p>
        </p:txBody>
      </p:sp>
      <p:sp>
        <p:nvSpPr>
          <p:cNvPr id="2" name="Holder 5">
            <a:extLst>
              <a:ext uri="{FF2B5EF4-FFF2-40B4-BE49-F238E27FC236}">
                <a16:creationId xmlns:a16="http://schemas.microsoft.com/office/drawing/2014/main" id="{89A1DE44-36D2-8350-BFF6-EA2139EB23B3}"/>
              </a:ext>
            </a:extLst>
          </p:cNvPr>
          <p:cNvSpPr txBox="1">
            <a:spLocks/>
          </p:cNvSpPr>
          <p:nvPr/>
        </p:nvSpPr>
        <p:spPr>
          <a:xfrm>
            <a:off x="652947" y="1296382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5300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83060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Alliance Partnerships</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883400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18" name="TextBox 1">
            <a:extLst>
              <a:ext uri="{FF2B5EF4-FFF2-40B4-BE49-F238E27FC236}">
                <a16:creationId xmlns:a16="http://schemas.microsoft.com/office/drawing/2014/main" id="{AE0DA033-CDCD-FF53-0836-FD05273DE325}"/>
              </a:ext>
            </a:extLst>
          </p:cNvPr>
          <p:cNvSpPr txBox="1"/>
          <p:nvPr/>
        </p:nvSpPr>
        <p:spPr>
          <a:xfrm>
            <a:off x="1052945" y="2310206"/>
            <a:ext cx="5890779" cy="502895"/>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Charter Statement: </a:t>
            </a:r>
          </a:p>
        </p:txBody>
      </p:sp>
      <p:sp>
        <p:nvSpPr>
          <p:cNvPr id="19" name="TextBox 1">
            <a:extLst>
              <a:ext uri="{FF2B5EF4-FFF2-40B4-BE49-F238E27FC236}">
                <a16:creationId xmlns:a16="http://schemas.microsoft.com/office/drawing/2014/main" id="{77221428-4B7D-DAFE-090C-E7D08BE976EA}"/>
              </a:ext>
            </a:extLst>
          </p:cNvPr>
          <p:cNvSpPr txBox="1"/>
          <p:nvPr/>
        </p:nvSpPr>
        <p:spPr>
          <a:xfrm>
            <a:off x="1052946" y="3014882"/>
            <a:ext cx="21178404" cy="861774"/>
          </a:xfrm>
          <a:prstGeom prst="rect">
            <a:avLst/>
          </a:prstGeom>
          <a:noFill/>
        </p:spPr>
        <p:txBody>
          <a:bodyPr wrap="square" lIns="0" tIns="0" rIns="0" bIns="0" rtlCol="0">
            <a:spAutoFit/>
          </a:bodyPr>
          <a:lstStyle/>
          <a:p>
            <a:pPr marL="0" indent="0">
              <a:lnSpc>
                <a:spcPct val="100000"/>
              </a:lnSpc>
              <a:buFont typeface="Wingdings" pitchFamily="2" charset="2"/>
              <a:buNone/>
            </a:pPr>
            <a:r>
              <a:rPr lang="en-US" altLang="en-US" sz="2800" dirty="0">
                <a:latin typeface="Montserrat Medium" panose="00000600000000000000" pitchFamily="2" charset="0"/>
              </a:rPr>
              <a:t>Develop a high-level plan to integrate partnerships and alliances without negatively impacting our valuable strategic relationships.</a:t>
            </a:r>
            <a:endParaRPr lang="en-US" altLang="en-US" sz="2800" b="1" dirty="0">
              <a:latin typeface="Montserrat Medium" panose="00000600000000000000" pitchFamily="2" charset="0"/>
            </a:endParaRPr>
          </a:p>
        </p:txBody>
      </p:sp>
      <p:sp>
        <p:nvSpPr>
          <p:cNvPr id="20" name="Rectangle 19">
            <a:extLst>
              <a:ext uri="{FF2B5EF4-FFF2-40B4-BE49-F238E27FC236}">
                <a16:creationId xmlns:a16="http://schemas.microsoft.com/office/drawing/2014/main" id="{48207F9D-DA15-3EC1-B8F5-D7ACCEA06A97}"/>
              </a:ext>
            </a:extLst>
          </p:cNvPr>
          <p:cNvSpPr/>
          <p:nvPr/>
        </p:nvSpPr>
        <p:spPr>
          <a:xfrm>
            <a:off x="0" y="4319155"/>
            <a:ext cx="24384000" cy="3796145"/>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5851999"/>
            <a:ext cx="5013552" cy="612668"/>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3600" b="1" dirty="0">
                <a:solidFill>
                  <a:schemeClr val="bg1"/>
                </a:solidFill>
                <a:latin typeface="Montserrat" panose="00000500000000000000" pitchFamily="2" charset="0"/>
              </a:rPr>
              <a:t>Team Scope</a:t>
            </a:r>
          </a:p>
        </p:txBody>
      </p:sp>
      <p:graphicFrame>
        <p:nvGraphicFramePr>
          <p:cNvPr id="29" name="Table 28">
            <a:extLst>
              <a:ext uri="{FF2B5EF4-FFF2-40B4-BE49-F238E27FC236}">
                <a16:creationId xmlns:a16="http://schemas.microsoft.com/office/drawing/2014/main" id="{E6233BD1-870C-4AEF-6DBD-1F4A95C6F512}"/>
              </a:ext>
            </a:extLst>
          </p:cNvPr>
          <p:cNvGraphicFramePr>
            <a:graphicFrameLocks noGrp="1"/>
          </p:cNvGraphicFramePr>
          <p:nvPr>
            <p:extLst>
              <p:ext uri="{D42A27DB-BD31-4B8C-83A1-F6EECF244321}">
                <p14:modId xmlns:p14="http://schemas.microsoft.com/office/powerpoint/2010/main" val="3832788636"/>
              </p:ext>
            </p:extLst>
          </p:nvPr>
        </p:nvGraphicFramePr>
        <p:xfrm>
          <a:off x="7902348" y="5539599"/>
          <a:ext cx="5556477" cy="1463040"/>
        </p:xfrm>
        <a:graphic>
          <a:graphicData uri="http://schemas.openxmlformats.org/drawingml/2006/table">
            <a:tbl>
              <a:tblPr/>
              <a:tblGrid>
                <a:gridCol w="5556477">
                  <a:extLst>
                    <a:ext uri="{9D8B030D-6E8A-4147-A177-3AD203B41FA5}">
                      <a16:colId xmlns:a16="http://schemas.microsoft.com/office/drawing/2014/main" val="3954166707"/>
                    </a:ext>
                  </a:extLst>
                </a:gridCol>
              </a:tblGrid>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0" marR="0" lvl="0" indent="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None/>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Marketing Partnerships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Business Development</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sp>
        <p:nvSpPr>
          <p:cNvPr id="37" name="TextBox 1">
            <a:extLst>
              <a:ext uri="{FF2B5EF4-FFF2-40B4-BE49-F238E27FC236}">
                <a16:creationId xmlns:a16="http://schemas.microsoft.com/office/drawing/2014/main" id="{01E845B5-DCBE-3CA8-41A9-CC84D6A7FB00}"/>
              </a:ext>
            </a:extLst>
          </p:cNvPr>
          <p:cNvSpPr txBox="1"/>
          <p:nvPr/>
        </p:nvSpPr>
        <p:spPr>
          <a:xfrm>
            <a:off x="1052946" y="9621354"/>
            <a:ext cx="10177029" cy="3164841"/>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manage potential conflicts of interest?</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to we leverage our relationships to get more synergy from the deal?</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new opportunities does the deal present to us and how should we pursue them?</a:t>
            </a:r>
            <a:endParaRPr lang="en-US" altLang="en-US" sz="2800" b="1" dirty="0">
              <a:latin typeface="Montserrat" panose="00000500000000000000" pitchFamily="2" charset="0"/>
            </a:endParaRP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06</a:t>
            </a: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Key Questions:</a:t>
            </a:r>
          </a:p>
        </p:txBody>
      </p:sp>
      <p:sp>
        <p:nvSpPr>
          <p:cNvPr id="4" name="TextBox 3">
            <a:extLst>
              <a:ext uri="{FF2B5EF4-FFF2-40B4-BE49-F238E27FC236}">
                <a16:creationId xmlns:a16="http://schemas.microsoft.com/office/drawing/2014/main" id="{0F4DCF39-0445-5DC7-680D-D8B701BACCAE}"/>
              </a:ext>
            </a:extLst>
          </p:cNvPr>
          <p:cNvSpPr txBox="1"/>
          <p:nvPr/>
        </p:nvSpPr>
        <p:spPr>
          <a:xfrm>
            <a:off x="7911811" y="5424205"/>
            <a:ext cx="3784023" cy="46166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Strategic Alliances</a:t>
            </a:r>
          </a:p>
        </p:txBody>
      </p:sp>
      <p:sp>
        <p:nvSpPr>
          <p:cNvPr id="2" name="Holder 5">
            <a:extLst>
              <a:ext uri="{FF2B5EF4-FFF2-40B4-BE49-F238E27FC236}">
                <a16:creationId xmlns:a16="http://schemas.microsoft.com/office/drawing/2014/main" id="{A4412C3A-7AEC-F690-1042-4FA680FD3969}"/>
              </a:ext>
            </a:extLst>
          </p:cNvPr>
          <p:cNvSpPr txBox="1">
            <a:spLocks/>
          </p:cNvSpPr>
          <p:nvPr/>
        </p:nvSpPr>
        <p:spPr>
          <a:xfrm>
            <a:off x="652947" y="1296382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3055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83060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Sales and Customer Service</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883400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18" name="TextBox 1">
            <a:extLst>
              <a:ext uri="{FF2B5EF4-FFF2-40B4-BE49-F238E27FC236}">
                <a16:creationId xmlns:a16="http://schemas.microsoft.com/office/drawing/2014/main" id="{AE0DA033-CDCD-FF53-0836-FD05273DE325}"/>
              </a:ext>
            </a:extLst>
          </p:cNvPr>
          <p:cNvSpPr txBox="1"/>
          <p:nvPr/>
        </p:nvSpPr>
        <p:spPr>
          <a:xfrm>
            <a:off x="1052945" y="2310206"/>
            <a:ext cx="5890779" cy="502895"/>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Charter Statement: </a:t>
            </a:r>
          </a:p>
        </p:txBody>
      </p:sp>
      <p:sp>
        <p:nvSpPr>
          <p:cNvPr id="19" name="TextBox 1">
            <a:extLst>
              <a:ext uri="{FF2B5EF4-FFF2-40B4-BE49-F238E27FC236}">
                <a16:creationId xmlns:a16="http://schemas.microsoft.com/office/drawing/2014/main" id="{77221428-4B7D-DAFE-090C-E7D08BE976EA}"/>
              </a:ext>
            </a:extLst>
          </p:cNvPr>
          <p:cNvSpPr txBox="1"/>
          <p:nvPr/>
        </p:nvSpPr>
        <p:spPr>
          <a:xfrm>
            <a:off x="1052946" y="3014882"/>
            <a:ext cx="21178404" cy="861774"/>
          </a:xfrm>
          <a:prstGeom prst="rect">
            <a:avLst/>
          </a:prstGeom>
          <a:noFill/>
        </p:spPr>
        <p:txBody>
          <a:bodyPr wrap="square" lIns="0" tIns="0" rIns="0" bIns="0" rtlCol="0">
            <a:spAutoFit/>
          </a:bodyPr>
          <a:lstStyle/>
          <a:p>
            <a:pPr marL="0" indent="0">
              <a:lnSpc>
                <a:spcPct val="100000"/>
              </a:lnSpc>
              <a:buFont typeface="Wingdings" pitchFamily="2" charset="2"/>
              <a:buNone/>
            </a:pPr>
            <a:r>
              <a:rPr lang="en-US" altLang="en-US" sz="2800" dirty="0">
                <a:latin typeface="Montserrat Medium" panose="00000600000000000000" pitchFamily="2" charset="0"/>
              </a:rPr>
              <a:t>Develop a high-level plan to integrate sales and customer service without negatively impacting revenue and customer satisfaction.</a:t>
            </a:r>
            <a:endParaRPr lang="en-US" altLang="en-US" sz="2800" b="1" dirty="0">
              <a:latin typeface="Montserrat Medium" panose="00000600000000000000" pitchFamily="2" charset="0"/>
            </a:endParaRPr>
          </a:p>
        </p:txBody>
      </p:sp>
      <p:sp>
        <p:nvSpPr>
          <p:cNvPr id="20" name="Rectangle 19">
            <a:extLst>
              <a:ext uri="{FF2B5EF4-FFF2-40B4-BE49-F238E27FC236}">
                <a16:creationId xmlns:a16="http://schemas.microsoft.com/office/drawing/2014/main" id="{48207F9D-DA15-3EC1-B8F5-D7ACCEA06A97}"/>
              </a:ext>
            </a:extLst>
          </p:cNvPr>
          <p:cNvSpPr/>
          <p:nvPr/>
        </p:nvSpPr>
        <p:spPr>
          <a:xfrm>
            <a:off x="0" y="4319155"/>
            <a:ext cx="24384000" cy="3796145"/>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5851999"/>
            <a:ext cx="5013552" cy="612668"/>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3600" b="1" dirty="0">
                <a:solidFill>
                  <a:schemeClr val="bg1"/>
                </a:solidFill>
                <a:latin typeface="Montserrat" panose="00000500000000000000" pitchFamily="2" charset="0"/>
              </a:rPr>
              <a:t>Team Scope</a:t>
            </a:r>
          </a:p>
        </p:txBody>
      </p:sp>
      <p:graphicFrame>
        <p:nvGraphicFramePr>
          <p:cNvPr id="29" name="Table 28">
            <a:extLst>
              <a:ext uri="{FF2B5EF4-FFF2-40B4-BE49-F238E27FC236}">
                <a16:creationId xmlns:a16="http://schemas.microsoft.com/office/drawing/2014/main" id="{E6233BD1-870C-4AEF-6DBD-1F4A95C6F512}"/>
              </a:ext>
            </a:extLst>
          </p:cNvPr>
          <p:cNvGraphicFramePr>
            <a:graphicFrameLocks noGrp="1"/>
          </p:cNvGraphicFramePr>
          <p:nvPr>
            <p:extLst>
              <p:ext uri="{D42A27DB-BD31-4B8C-83A1-F6EECF244321}">
                <p14:modId xmlns:p14="http://schemas.microsoft.com/office/powerpoint/2010/main" val="3132599750"/>
              </p:ext>
            </p:extLst>
          </p:nvPr>
        </p:nvGraphicFramePr>
        <p:xfrm>
          <a:off x="7902348" y="5199297"/>
          <a:ext cx="5556477" cy="2011680"/>
        </p:xfrm>
        <a:graphic>
          <a:graphicData uri="http://schemas.openxmlformats.org/drawingml/2006/table">
            <a:tbl>
              <a:tblPr/>
              <a:tblGrid>
                <a:gridCol w="5556477">
                  <a:extLst>
                    <a:ext uri="{9D8B030D-6E8A-4147-A177-3AD203B41FA5}">
                      <a16:colId xmlns:a16="http://schemas.microsoft.com/office/drawing/2014/main" val="3954166707"/>
                    </a:ext>
                  </a:extLst>
                </a:gridCol>
              </a:tblGrid>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marL="112713" indent="-112713"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Sales Compensation</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Sales / Service Org Structure</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Planning / Forecasting</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graphicFrame>
        <p:nvGraphicFramePr>
          <p:cNvPr id="30" name="Table 29">
            <a:extLst>
              <a:ext uri="{FF2B5EF4-FFF2-40B4-BE49-F238E27FC236}">
                <a16:creationId xmlns:a16="http://schemas.microsoft.com/office/drawing/2014/main" id="{D2D4D4BF-D306-199E-ADB7-FD69DF5EE036}"/>
              </a:ext>
            </a:extLst>
          </p:cNvPr>
          <p:cNvGraphicFramePr>
            <a:graphicFrameLocks noGrp="1"/>
          </p:cNvGraphicFramePr>
          <p:nvPr>
            <p:extLst>
              <p:ext uri="{D42A27DB-BD31-4B8C-83A1-F6EECF244321}">
                <p14:modId xmlns:p14="http://schemas.microsoft.com/office/powerpoint/2010/main" val="889196287"/>
              </p:ext>
            </p:extLst>
          </p:nvPr>
        </p:nvGraphicFramePr>
        <p:xfrm>
          <a:off x="15774619" y="5238368"/>
          <a:ext cx="5199431" cy="2011680"/>
        </p:xfrm>
        <a:graphic>
          <a:graphicData uri="http://schemas.openxmlformats.org/drawingml/2006/table">
            <a:tbl>
              <a:tblPr/>
              <a:tblGrid>
                <a:gridCol w="5199431">
                  <a:extLst>
                    <a:ext uri="{9D8B030D-6E8A-4147-A177-3AD203B41FA5}">
                      <a16:colId xmlns:a16="http://schemas.microsoft.com/office/drawing/2014/main" val="3954166707"/>
                    </a:ext>
                  </a:extLst>
                </a:gridCol>
              </a:tblGrid>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endParaRPr kumimoji="0" lang="en-US" altLang="en-US" sz="2400" b="0" i="0" u="none" strike="noStrike" cap="none" normalizeH="0" baseline="0" dirty="0">
                        <a:ln>
                          <a:noFill/>
                        </a:ln>
                        <a:solidFill>
                          <a:schemeClr val="bg1"/>
                        </a:solidFill>
                        <a:effectLst/>
                        <a:latin typeface="Montserrat Medium" panose="00000600000000000000" pitchFamily="2" charset="0"/>
                      </a:endParaRPr>
                    </a:p>
                  </a:txBody>
                  <a:tcPr horzOverflow="overflow">
                    <a:lnL cap="flat">
                      <a:noFill/>
                    </a:lnL>
                    <a:lnR>
                      <a:noFill/>
                    </a:lnR>
                    <a:lnT cap="flat">
                      <a:noFill/>
                    </a:lnT>
                    <a:lnB>
                      <a:noFill/>
                    </a:lnB>
                    <a:lnTlToBr>
                      <a:noFill/>
                    </a:lnTlToBr>
                    <a:lnBlToTr>
                      <a:noFill/>
                    </a:lnBlToTr>
                    <a:noFill/>
                  </a:tcPr>
                </a:tc>
                <a:extLst>
                  <a:ext uri="{0D108BD9-81ED-4DB2-BD59-A6C34878D82A}">
                    <a16:rowId xmlns:a16="http://schemas.microsoft.com/office/drawing/2014/main" val="3042179743"/>
                  </a:ext>
                </a:extLst>
              </a:tr>
              <a:tr h="227013">
                <a:tc>
                  <a:txBody>
                    <a:bodyPr/>
                    <a:lstStyle>
                      <a:lvl1pPr algn="l">
                        <a:spcBef>
                          <a:spcPct val="50000"/>
                        </a:spcBef>
                        <a:buClr>
                          <a:srgbClr val="FF9900"/>
                        </a:buClr>
                        <a:buFont typeface="Wingdings" pitchFamily="2" charset="2"/>
                        <a:defRPr sz="1400">
                          <a:solidFill>
                            <a:schemeClr val="tx1"/>
                          </a:solidFill>
                          <a:latin typeface="Tahoma" panose="020B0604030504040204" pitchFamily="34" charset="0"/>
                        </a:defRPr>
                      </a:lvl1pPr>
                      <a:lvl2pPr algn="l">
                        <a:spcBef>
                          <a:spcPct val="50000"/>
                        </a:spcBef>
                        <a:buClr>
                          <a:srgbClr val="FF9900"/>
                        </a:buClr>
                        <a:defRPr sz="1200">
                          <a:solidFill>
                            <a:schemeClr val="tx1"/>
                          </a:solidFill>
                          <a:latin typeface="Tahoma" panose="020B0604030504040204" pitchFamily="34" charset="0"/>
                        </a:defRPr>
                      </a:lvl2pPr>
                      <a:lvl3pPr algn="l">
                        <a:spcBef>
                          <a:spcPct val="50000"/>
                        </a:spcBef>
                        <a:buClr>
                          <a:srgbClr val="FF9900"/>
                        </a:buClr>
                        <a:defRPr sz="1000">
                          <a:solidFill>
                            <a:schemeClr val="tx1"/>
                          </a:solidFill>
                          <a:latin typeface="Tahoma" panose="020B0604030504040204" pitchFamily="34" charset="0"/>
                        </a:defRPr>
                      </a:lvl3pPr>
                      <a:lvl4pPr algn="l">
                        <a:spcBef>
                          <a:spcPct val="50000"/>
                        </a:spcBef>
                        <a:buClr>
                          <a:srgbClr val="FF9900"/>
                        </a:buClr>
                        <a:defRPr sz="900">
                          <a:solidFill>
                            <a:schemeClr val="tx1"/>
                          </a:solidFill>
                          <a:latin typeface="Tahoma" panose="020B0604030504040204" pitchFamily="34" charset="0"/>
                        </a:defRPr>
                      </a:lvl4pPr>
                      <a:lvl5pPr algn="l">
                        <a:spcBef>
                          <a:spcPct val="50000"/>
                        </a:spcBef>
                        <a:buClr>
                          <a:srgbClr val="FF9900"/>
                        </a:buClr>
                        <a:defRPr sz="800">
                          <a:solidFill>
                            <a:schemeClr val="tx1"/>
                          </a:solidFill>
                          <a:latin typeface="Tahoma" panose="020B0604030504040204" pitchFamily="34" charset="0"/>
                        </a:defRPr>
                      </a:lvl5pPr>
                      <a:lvl6pPr eaLnBrk="0" fontAlgn="base" hangingPunct="0">
                        <a:spcBef>
                          <a:spcPct val="50000"/>
                        </a:spcBef>
                        <a:spcAft>
                          <a:spcPct val="0"/>
                        </a:spcAft>
                        <a:buClr>
                          <a:srgbClr val="FF9900"/>
                        </a:buClr>
                        <a:defRPr sz="800">
                          <a:solidFill>
                            <a:schemeClr val="tx1"/>
                          </a:solidFill>
                          <a:latin typeface="Tahoma" panose="020B0604030504040204" pitchFamily="34" charset="0"/>
                        </a:defRPr>
                      </a:lvl6pPr>
                      <a:lvl7pPr eaLnBrk="0" fontAlgn="base" hangingPunct="0">
                        <a:spcBef>
                          <a:spcPct val="50000"/>
                        </a:spcBef>
                        <a:spcAft>
                          <a:spcPct val="0"/>
                        </a:spcAft>
                        <a:buClr>
                          <a:srgbClr val="FF9900"/>
                        </a:buClr>
                        <a:defRPr sz="800">
                          <a:solidFill>
                            <a:schemeClr val="tx1"/>
                          </a:solidFill>
                          <a:latin typeface="Tahoma" panose="020B0604030504040204" pitchFamily="34" charset="0"/>
                        </a:defRPr>
                      </a:lvl7pPr>
                      <a:lvl8pPr eaLnBrk="0" fontAlgn="base" hangingPunct="0">
                        <a:spcBef>
                          <a:spcPct val="50000"/>
                        </a:spcBef>
                        <a:spcAft>
                          <a:spcPct val="0"/>
                        </a:spcAft>
                        <a:buClr>
                          <a:srgbClr val="FF9900"/>
                        </a:buClr>
                        <a:defRPr sz="800">
                          <a:solidFill>
                            <a:schemeClr val="tx1"/>
                          </a:solidFill>
                          <a:latin typeface="Tahoma" panose="020B0604030504040204" pitchFamily="34" charset="0"/>
                        </a:defRPr>
                      </a:lvl8pPr>
                      <a:lvl9pPr eaLnBrk="0" fontAlgn="base" hangingPunct="0">
                        <a:spcBef>
                          <a:spcPct val="50000"/>
                        </a:spcBef>
                        <a:spcAft>
                          <a:spcPct val="0"/>
                        </a:spcAft>
                        <a:buClr>
                          <a:srgbClr val="FF9900"/>
                        </a:buClr>
                        <a:defRPr sz="800">
                          <a:solidFill>
                            <a:schemeClr val="tx1"/>
                          </a:solidFill>
                          <a:latin typeface="Tahoma" panose="020B0604030504040204" pitchFamily="34" charset="0"/>
                        </a:defRPr>
                      </a:lvl9p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Sales Operations</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Sales Support</a:t>
                      </a:r>
                    </a:p>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Customer Service</a:t>
                      </a:r>
                    </a:p>
                  </a:txBody>
                  <a:tcPr horzOverflow="overflow">
                    <a:lnL cap="flat">
                      <a:noFill/>
                    </a:lnL>
                    <a:lnR>
                      <a:noFill/>
                    </a:lnR>
                    <a:lnT>
                      <a:noFill/>
                    </a:lnT>
                    <a:lnB cap="flat">
                      <a:noFill/>
                    </a:lnB>
                    <a:lnTlToBr>
                      <a:noFill/>
                    </a:lnTlToBr>
                    <a:lnBlToTr>
                      <a:noFill/>
                    </a:lnBlToTr>
                    <a:noFill/>
                  </a:tcPr>
                </a:tc>
                <a:extLst>
                  <a:ext uri="{0D108BD9-81ED-4DB2-BD59-A6C34878D82A}">
                    <a16:rowId xmlns:a16="http://schemas.microsoft.com/office/drawing/2014/main" val="3273410922"/>
                  </a:ext>
                </a:extLst>
              </a:tr>
            </a:tbl>
          </a:graphicData>
        </a:graphic>
      </p:graphicFrame>
      <p:sp>
        <p:nvSpPr>
          <p:cNvPr id="37" name="TextBox 1">
            <a:extLst>
              <a:ext uri="{FF2B5EF4-FFF2-40B4-BE49-F238E27FC236}">
                <a16:creationId xmlns:a16="http://schemas.microsoft.com/office/drawing/2014/main" id="{01E845B5-DCBE-3CA8-41A9-CC84D6A7FB00}"/>
              </a:ext>
            </a:extLst>
          </p:cNvPr>
          <p:cNvSpPr txBox="1"/>
          <p:nvPr/>
        </p:nvSpPr>
        <p:spPr>
          <a:xfrm>
            <a:off x="1052946" y="9621354"/>
            <a:ext cx="9348354" cy="251248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is the right sales model for each product line/offering? For each customer segment?</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is the right compensation model?</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are the reporting relationships?</a:t>
            </a: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5" y="9621354"/>
            <a:ext cx="9348354" cy="2512483"/>
          </a:xfrm>
          <a:prstGeom prst="rect">
            <a:avLst/>
          </a:prstGeom>
          <a:noFill/>
        </p:spPr>
        <p:txBody>
          <a:bodyPr wrap="square" lIns="0" tIns="0" rIns="0" bIns="0" rtlCol="0">
            <a:spAutoFit/>
          </a:bodyPr>
          <a:lstStyle/>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How do we consolidate operations and customer support?</a:t>
            </a:r>
          </a:p>
          <a:p>
            <a:pPr marL="457200" indent="-457200">
              <a:lnSpc>
                <a:spcPct val="150000"/>
              </a:lnSpc>
              <a:buClr>
                <a:srgbClr val="4058A7"/>
              </a:buClr>
              <a:buSzPct val="120000"/>
              <a:buFont typeface="Arial" panose="020B0604020202020204" pitchFamily="34" charset="0"/>
              <a:buChar char="•"/>
            </a:pPr>
            <a:r>
              <a:rPr lang="en-US" altLang="en-US" sz="2800" dirty="0">
                <a:latin typeface="Montserrat" panose="00000500000000000000" pitchFamily="2" charset="0"/>
              </a:rPr>
              <a:t>What is the process for setting targets and forecasting results?</a:t>
            </a: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07</a:t>
            </a: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Key Questions:</a:t>
            </a:r>
          </a:p>
        </p:txBody>
      </p:sp>
      <p:sp>
        <p:nvSpPr>
          <p:cNvPr id="4" name="TextBox 3">
            <a:extLst>
              <a:ext uri="{FF2B5EF4-FFF2-40B4-BE49-F238E27FC236}">
                <a16:creationId xmlns:a16="http://schemas.microsoft.com/office/drawing/2014/main" id="{BA4591D3-2C3F-954F-AD51-CFD75CA13669}"/>
              </a:ext>
            </a:extLst>
          </p:cNvPr>
          <p:cNvSpPr txBox="1"/>
          <p:nvPr/>
        </p:nvSpPr>
        <p:spPr>
          <a:xfrm>
            <a:off x="7902348" y="5096459"/>
            <a:ext cx="3569216" cy="46166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Sales Model</a:t>
            </a:r>
          </a:p>
        </p:txBody>
      </p:sp>
      <p:sp>
        <p:nvSpPr>
          <p:cNvPr id="8" name="TextBox 7">
            <a:extLst>
              <a:ext uri="{FF2B5EF4-FFF2-40B4-BE49-F238E27FC236}">
                <a16:creationId xmlns:a16="http://schemas.microsoft.com/office/drawing/2014/main" id="{12094EE5-ADB1-FF16-92EE-FA70559CD230}"/>
              </a:ext>
            </a:extLst>
          </p:cNvPr>
          <p:cNvSpPr txBox="1"/>
          <p:nvPr/>
        </p:nvSpPr>
        <p:spPr>
          <a:xfrm>
            <a:off x="15774619" y="5124168"/>
            <a:ext cx="3373582" cy="461665"/>
          </a:xfrm>
          <a:prstGeom prst="rect">
            <a:avLst/>
          </a:prstGeom>
          <a:noFill/>
        </p:spPr>
        <p:txBody>
          <a:bodyPr wrap="square">
            <a:spAutoFit/>
          </a:bodyPr>
          <a:lstStyle/>
          <a:p>
            <a:pPr marL="342900" marR="0" lvl="0" indent="-342900" algn="l" defTabSz="914400" rtl="0" eaLnBrk="0" fontAlgn="base" latinLnBrk="0" hangingPunct="0">
              <a:lnSpc>
                <a:spcPct val="100000"/>
              </a:lnSpc>
              <a:spcBef>
                <a:spcPct val="50000"/>
              </a:spcBef>
              <a:spcAft>
                <a:spcPct val="0"/>
              </a:spcAft>
              <a:buClr>
                <a:schemeClr val="bg1"/>
              </a:buClr>
              <a:buSzPct val="120000"/>
              <a:buFont typeface="Arial" panose="020B0604020202020204" pitchFamily="34" charset="0"/>
              <a:buChar char="•"/>
              <a:tabLst/>
            </a:pPr>
            <a:r>
              <a:rPr kumimoji="0" lang="en-US" altLang="en-US" sz="2400" b="0" i="0" u="none" strike="noStrike" cap="none" normalizeH="0" baseline="0" dirty="0">
                <a:ln>
                  <a:noFill/>
                </a:ln>
                <a:solidFill>
                  <a:schemeClr val="bg1"/>
                </a:solidFill>
                <a:effectLst/>
                <a:latin typeface="Montserrat Medium" panose="00000600000000000000" pitchFamily="2" charset="0"/>
              </a:rPr>
              <a:t> Pricing Strategy</a:t>
            </a:r>
          </a:p>
        </p:txBody>
      </p:sp>
      <p:sp>
        <p:nvSpPr>
          <p:cNvPr id="2" name="Holder 5">
            <a:extLst>
              <a:ext uri="{FF2B5EF4-FFF2-40B4-BE49-F238E27FC236}">
                <a16:creationId xmlns:a16="http://schemas.microsoft.com/office/drawing/2014/main" id="{903D0BC1-B2EF-1AAF-5EF7-94A1606CB282}"/>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208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83060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North America and APAC</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11139054"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20" name="Rectangle 19">
            <a:extLst>
              <a:ext uri="{FF2B5EF4-FFF2-40B4-BE49-F238E27FC236}">
                <a16:creationId xmlns:a16="http://schemas.microsoft.com/office/drawing/2014/main" id="{48207F9D-DA15-3EC1-B8F5-D7ACCEA06A97}"/>
              </a:ext>
            </a:extLst>
          </p:cNvPr>
          <p:cNvSpPr/>
          <p:nvPr/>
        </p:nvSpPr>
        <p:spPr>
          <a:xfrm>
            <a:off x="0" y="2165593"/>
            <a:ext cx="24384000" cy="5949707"/>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2456697"/>
            <a:ext cx="5013552" cy="612668"/>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3600" b="1" dirty="0">
                <a:solidFill>
                  <a:schemeClr val="bg1"/>
                </a:solidFill>
                <a:latin typeface="Montserrat" panose="00000500000000000000" pitchFamily="2" charset="0"/>
              </a:rPr>
              <a:t>Team Scope</a:t>
            </a:r>
          </a:p>
        </p:txBody>
      </p:sp>
      <p:sp>
        <p:nvSpPr>
          <p:cNvPr id="37" name="TextBox 1">
            <a:extLst>
              <a:ext uri="{FF2B5EF4-FFF2-40B4-BE49-F238E27FC236}">
                <a16:creationId xmlns:a16="http://schemas.microsoft.com/office/drawing/2014/main" id="{01E845B5-DCBE-3CA8-41A9-CC84D6A7FB00}"/>
              </a:ext>
            </a:extLst>
          </p:cNvPr>
          <p:cNvSpPr txBox="1"/>
          <p:nvPr/>
        </p:nvSpPr>
        <p:spPr>
          <a:xfrm>
            <a:off x="1052945" y="9621354"/>
            <a:ext cx="10005579" cy="2684838"/>
          </a:xfrm>
          <a:prstGeom prst="rect">
            <a:avLst/>
          </a:prstGeom>
          <a:noFill/>
        </p:spPr>
        <p:txBody>
          <a:bodyPr wrap="square" lIns="0" tIns="0" rIns="0" bIns="0" rtlCol="0">
            <a:spAutoFit/>
          </a:bodyPr>
          <a:lstStyle/>
          <a:p>
            <a:pPr marL="457200" indent="-457200" eaLnBrk="1" hangingPunct="1">
              <a:lnSpc>
                <a:spcPct val="150000"/>
              </a:lnSpc>
              <a:spcBef>
                <a:spcPct val="20000"/>
              </a:spcBef>
              <a:buClr>
                <a:srgbClr val="4058A7"/>
              </a:buClr>
              <a:buSzPct val="120000"/>
              <a:buFont typeface="Arial" panose="020B0604020202020204" pitchFamily="34" charset="0"/>
              <a:buChar char="•"/>
            </a:pPr>
            <a:r>
              <a:rPr lang="en-US" altLang="en-US" sz="2800" dirty="0">
                <a:latin typeface="Montserrat" panose="00000500000000000000" pitchFamily="2" charset="0"/>
              </a:rPr>
              <a:t>Detailed integration plan for integrating Acquiree into the Acquirer for North America and Asia Pacific</a:t>
            </a:r>
          </a:p>
          <a:p>
            <a:pPr marL="457200" indent="-457200" eaLnBrk="1" hangingPunct="1">
              <a:lnSpc>
                <a:spcPct val="150000"/>
              </a:lnSpc>
              <a:spcBef>
                <a:spcPct val="20000"/>
              </a:spcBef>
              <a:buClr>
                <a:srgbClr val="4058A7"/>
              </a:buClr>
              <a:buSzPct val="120000"/>
              <a:buFont typeface="Arial" panose="020B0604020202020204" pitchFamily="34" charset="0"/>
              <a:buChar char="•"/>
            </a:pPr>
            <a:r>
              <a:rPr lang="en-US" altLang="en-US" sz="2800" dirty="0">
                <a:latin typeface="Montserrat" panose="00000500000000000000" pitchFamily="2" charset="0"/>
              </a:rPr>
              <a:t>Scope documents for each of the key projects</a:t>
            </a:r>
          </a:p>
          <a:p>
            <a:pPr marL="457200" indent="-457200" eaLnBrk="1" hangingPunct="1">
              <a:lnSpc>
                <a:spcPct val="150000"/>
              </a:lnSpc>
              <a:spcBef>
                <a:spcPct val="20000"/>
              </a:spcBef>
              <a:buClr>
                <a:srgbClr val="4058A7"/>
              </a:buClr>
              <a:buSzPct val="120000"/>
              <a:buFont typeface="Arial" panose="020B0604020202020204" pitchFamily="34" charset="0"/>
              <a:buChar char="•"/>
            </a:pPr>
            <a:r>
              <a:rPr lang="en-US" altLang="en-US" sz="2800" dirty="0">
                <a:latin typeface="Montserrat" panose="00000500000000000000" pitchFamily="2" charset="0"/>
              </a:rPr>
              <a:t>Weekly updates to the Functional Executive team</a:t>
            </a: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5" y="9621354"/>
            <a:ext cx="9348354" cy="2598660"/>
          </a:xfrm>
          <a:prstGeom prst="rect">
            <a:avLst/>
          </a:prstGeom>
          <a:noFill/>
        </p:spPr>
        <p:txBody>
          <a:bodyPr wrap="square" lIns="0" tIns="0" rIns="0" bIns="0" rtlCol="0">
            <a:spAutoFit/>
          </a:bodyPr>
          <a:lstStyle/>
          <a:p>
            <a:pPr marL="457200" indent="-457200" eaLnBrk="1" hangingPunct="1">
              <a:lnSpc>
                <a:spcPct val="150000"/>
              </a:lnSpc>
              <a:spcBef>
                <a:spcPct val="20000"/>
              </a:spcBef>
              <a:buClr>
                <a:srgbClr val="4058A7"/>
              </a:buClr>
              <a:buSzPct val="120000"/>
              <a:buFont typeface="Arial" panose="020B0604020202020204" pitchFamily="34" charset="0"/>
              <a:buChar char="•"/>
            </a:pPr>
            <a:r>
              <a:rPr lang="en-US" altLang="en-US" sz="2800" dirty="0">
                <a:latin typeface="Montserrat" panose="00000500000000000000" pitchFamily="2" charset="0"/>
              </a:rPr>
              <a:t>Communications weekly on progress and input to integration newsletters</a:t>
            </a:r>
          </a:p>
          <a:p>
            <a:pPr marL="457200" indent="-457200" eaLnBrk="1" hangingPunct="1">
              <a:lnSpc>
                <a:spcPct val="150000"/>
              </a:lnSpc>
              <a:spcBef>
                <a:spcPct val="20000"/>
              </a:spcBef>
              <a:buClr>
                <a:srgbClr val="4058A7"/>
              </a:buClr>
              <a:buSzPct val="120000"/>
              <a:buFont typeface="Arial" panose="020B0604020202020204" pitchFamily="34" charset="0"/>
              <a:buChar char="•"/>
            </a:pPr>
            <a:r>
              <a:rPr lang="en-US" altLang="en-US" sz="2800" dirty="0">
                <a:latin typeface="Montserrat" panose="00000500000000000000" pitchFamily="2" charset="0"/>
              </a:rPr>
              <a:t>Drive recommendations and escalations for activities tied to the overall geographic plans </a:t>
            </a: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08</a:t>
            </a: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Key Questions:</a:t>
            </a:r>
          </a:p>
        </p:txBody>
      </p:sp>
      <p:sp>
        <p:nvSpPr>
          <p:cNvPr id="2" name="TextBox 1">
            <a:extLst>
              <a:ext uri="{FF2B5EF4-FFF2-40B4-BE49-F238E27FC236}">
                <a16:creationId xmlns:a16="http://schemas.microsoft.com/office/drawing/2014/main" id="{2C2395EB-257F-BA68-73E0-055D256EA481}"/>
              </a:ext>
            </a:extLst>
          </p:cNvPr>
          <p:cNvSpPr txBox="1"/>
          <p:nvPr/>
        </p:nvSpPr>
        <p:spPr>
          <a:xfrm>
            <a:off x="1444398" y="3146238"/>
            <a:ext cx="13128852" cy="812530"/>
          </a:xfrm>
          <a:prstGeom prst="rect">
            <a:avLst/>
          </a:prstGeom>
          <a:noFill/>
        </p:spPr>
        <p:txBody>
          <a:bodyPr wrap="square" lIns="0" tIns="0" rIns="0" bIns="0" rtlCol="0">
            <a:spAutoFit/>
          </a:bodyPr>
          <a:lstStyle/>
          <a:p>
            <a:pPr marL="342900" indent="-342900" eaLnBrk="1" hangingPunct="1">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Medium" panose="00000600000000000000" pitchFamily="2" charset="0"/>
              </a:rPr>
              <a:t>All aspects of the integration as it relates to North America and Asia Pacific</a:t>
            </a:r>
          </a:p>
          <a:p>
            <a:pPr marL="342900" indent="-342900" eaLnBrk="1" hangingPunct="1">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Medium" panose="00000600000000000000" pitchFamily="2" charset="0"/>
              </a:rPr>
              <a:t>Project driver on prioritized geographic initiatives</a:t>
            </a:r>
          </a:p>
        </p:txBody>
      </p:sp>
      <p:sp>
        <p:nvSpPr>
          <p:cNvPr id="4" name="TextBox 3">
            <a:extLst>
              <a:ext uri="{FF2B5EF4-FFF2-40B4-BE49-F238E27FC236}">
                <a16:creationId xmlns:a16="http://schemas.microsoft.com/office/drawing/2014/main" id="{E5F94EF3-0573-CCF6-6B02-8D072D4F5EF2}"/>
              </a:ext>
            </a:extLst>
          </p:cNvPr>
          <p:cNvSpPr txBox="1"/>
          <p:nvPr/>
        </p:nvSpPr>
        <p:spPr>
          <a:xfrm>
            <a:off x="1444398" y="6414786"/>
            <a:ext cx="13128852" cy="1255728"/>
          </a:xfrm>
          <a:prstGeom prst="rect">
            <a:avLst/>
          </a:prstGeom>
          <a:noFill/>
        </p:spPr>
        <p:txBody>
          <a:bodyPr wrap="square" lIns="0" tIns="0" rIns="0" bIns="0" rtlCol="0">
            <a:spAutoFit/>
          </a:bodyPr>
          <a:lstStyle/>
          <a:p>
            <a:pPr marL="342900" indent="-342900" eaLnBrk="1" hangingPunct="1">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Medium" panose="00000600000000000000" pitchFamily="2" charset="0"/>
              </a:rPr>
              <a:t>Global plan support and geographic implementation</a:t>
            </a:r>
          </a:p>
          <a:p>
            <a:pPr marL="342900" indent="-342900" eaLnBrk="1" hangingPunct="1">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Medium" panose="00000600000000000000" pitchFamily="2" charset="0"/>
              </a:rPr>
              <a:t>Contract alignment of people and processes</a:t>
            </a:r>
          </a:p>
          <a:p>
            <a:pPr marL="342900" indent="-342900" eaLnBrk="1" hangingPunct="1">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Medium" panose="00000600000000000000" pitchFamily="2" charset="0"/>
              </a:rPr>
              <a:t>Drive Development of plan to introduce hardware into the APAC region</a:t>
            </a:r>
          </a:p>
        </p:txBody>
      </p:sp>
      <p:sp>
        <p:nvSpPr>
          <p:cNvPr id="9" name="TextBox 8">
            <a:extLst>
              <a:ext uri="{FF2B5EF4-FFF2-40B4-BE49-F238E27FC236}">
                <a16:creationId xmlns:a16="http://schemas.microsoft.com/office/drawing/2014/main" id="{B2D99D3A-380F-38A4-7B0C-7FE1301CF0DE}"/>
              </a:ext>
            </a:extLst>
          </p:cNvPr>
          <p:cNvSpPr txBox="1"/>
          <p:nvPr/>
        </p:nvSpPr>
        <p:spPr>
          <a:xfrm>
            <a:off x="1787298" y="4477400"/>
            <a:ext cx="6328002" cy="1415772"/>
          </a:xfrm>
          <a:prstGeom prst="rect">
            <a:avLst/>
          </a:prstGeom>
          <a:noFill/>
        </p:spPr>
        <p:txBody>
          <a:bodyPr wrap="square" lIns="0" tIns="0" rIns="0" bIns="0" rtlCol="0">
            <a:spAutoFit/>
          </a:bodyPr>
          <a:lstStyle/>
          <a:p>
            <a:pPr marL="342900"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Coverage Model</a:t>
            </a:r>
          </a:p>
          <a:p>
            <a:pPr marL="342900"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Client Engagement/Opportunity Desk</a:t>
            </a:r>
          </a:p>
          <a:p>
            <a:pPr marL="342900"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Pricing Strategy	</a:t>
            </a:r>
          </a:p>
          <a:p>
            <a:pPr marL="342900"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Client Solutions business Model 	</a:t>
            </a:r>
          </a:p>
        </p:txBody>
      </p:sp>
      <p:sp>
        <p:nvSpPr>
          <p:cNvPr id="10" name="TextBox 9">
            <a:extLst>
              <a:ext uri="{FF2B5EF4-FFF2-40B4-BE49-F238E27FC236}">
                <a16:creationId xmlns:a16="http://schemas.microsoft.com/office/drawing/2014/main" id="{02485FDE-945B-F789-1E6A-476FC16A23B6}"/>
              </a:ext>
            </a:extLst>
          </p:cNvPr>
          <p:cNvSpPr txBox="1"/>
          <p:nvPr/>
        </p:nvSpPr>
        <p:spPr>
          <a:xfrm>
            <a:off x="8008824" y="4477400"/>
            <a:ext cx="6328002" cy="1415772"/>
          </a:xfrm>
          <a:prstGeom prst="rect">
            <a:avLst/>
          </a:prstGeom>
          <a:noFill/>
        </p:spPr>
        <p:txBody>
          <a:bodyPr wrap="square" lIns="0" tIns="0" rIns="0" bIns="0" rtlCol="0">
            <a:spAutoFit/>
          </a:bodyPr>
          <a:lstStyle/>
          <a:p>
            <a:pPr marL="342900"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Partner/Publisher Engagement</a:t>
            </a:r>
          </a:p>
          <a:p>
            <a:pPr marL="342900"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Contract Alignment</a:t>
            </a:r>
          </a:p>
          <a:p>
            <a:pPr marL="342900" indent="-342900">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Operational Processes</a:t>
            </a:r>
          </a:p>
          <a:p>
            <a:pPr marL="342900"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Public Sector Company Alignment</a:t>
            </a:r>
          </a:p>
        </p:txBody>
      </p:sp>
      <p:sp>
        <p:nvSpPr>
          <p:cNvPr id="11" name="TextBox 10">
            <a:extLst>
              <a:ext uri="{FF2B5EF4-FFF2-40B4-BE49-F238E27FC236}">
                <a16:creationId xmlns:a16="http://schemas.microsoft.com/office/drawing/2014/main" id="{69E046B5-3D70-E9BB-63E2-4DC5427B6C0A}"/>
              </a:ext>
            </a:extLst>
          </p:cNvPr>
          <p:cNvSpPr txBox="1"/>
          <p:nvPr/>
        </p:nvSpPr>
        <p:spPr>
          <a:xfrm>
            <a:off x="14573250" y="4620275"/>
            <a:ext cx="6328002" cy="677108"/>
          </a:xfrm>
          <a:prstGeom prst="rect">
            <a:avLst/>
          </a:prstGeom>
          <a:noFill/>
        </p:spPr>
        <p:txBody>
          <a:bodyPr wrap="square" lIns="0" tIns="0" rIns="0" bIns="0" rtlCol="0">
            <a:spAutoFit/>
          </a:bodyPr>
          <a:lstStyle/>
          <a:p>
            <a:pPr marL="800100" lvl="1" indent="-342900">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APAC</a:t>
            </a:r>
          </a:p>
          <a:p>
            <a:pPr marL="800100" lvl="1"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Management Systems</a:t>
            </a:r>
          </a:p>
        </p:txBody>
      </p:sp>
      <p:sp>
        <p:nvSpPr>
          <p:cNvPr id="8" name="TextBox 7">
            <a:extLst>
              <a:ext uri="{FF2B5EF4-FFF2-40B4-BE49-F238E27FC236}">
                <a16:creationId xmlns:a16="http://schemas.microsoft.com/office/drawing/2014/main" id="{FCC5284F-F807-3E78-1845-AF91990B98E8}"/>
              </a:ext>
            </a:extLst>
          </p:cNvPr>
          <p:cNvSpPr txBox="1"/>
          <p:nvPr/>
        </p:nvSpPr>
        <p:spPr>
          <a:xfrm>
            <a:off x="14455425" y="4148692"/>
            <a:ext cx="4275920" cy="400110"/>
          </a:xfrm>
          <a:prstGeom prst="rect">
            <a:avLst/>
          </a:prstGeom>
          <a:noFill/>
        </p:spPr>
        <p:txBody>
          <a:bodyPr wrap="square">
            <a:spAutoFit/>
          </a:bodyPr>
          <a:lstStyle/>
          <a:p>
            <a:pPr marL="800100" lvl="1" indent="-342900" eaLnBrk="1" hangingPunct="1">
              <a:spcBef>
                <a:spcPct val="20000"/>
              </a:spcBef>
              <a:buClr>
                <a:schemeClr val="bg1"/>
              </a:buClr>
              <a:buSzPct val="120000"/>
              <a:buFont typeface="Arial" panose="020B0604020202020204" pitchFamily="34" charset="0"/>
              <a:buChar char="•"/>
            </a:pPr>
            <a:r>
              <a:rPr lang="en-US" altLang="en-US" sz="2000" dirty="0">
                <a:solidFill>
                  <a:schemeClr val="bg1"/>
                </a:solidFill>
                <a:latin typeface="Montserrat Medium" panose="00000600000000000000" pitchFamily="2" charset="0"/>
              </a:rPr>
              <a:t>Alliance Partner Strategy</a:t>
            </a:r>
          </a:p>
        </p:txBody>
      </p:sp>
      <p:sp>
        <p:nvSpPr>
          <p:cNvPr id="7" name="Holder 5">
            <a:extLst>
              <a:ext uri="{FF2B5EF4-FFF2-40B4-BE49-F238E27FC236}">
                <a16:creationId xmlns:a16="http://schemas.microsoft.com/office/drawing/2014/main" id="{37C58B35-6AB1-F82C-371F-A8EC07C009E7}"/>
              </a:ext>
            </a:extLst>
          </p:cNvPr>
          <p:cNvSpPr txBox="1">
            <a:spLocks/>
          </p:cNvSpPr>
          <p:nvPr/>
        </p:nvSpPr>
        <p:spPr>
          <a:xfrm>
            <a:off x="652947" y="1278094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7473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1039213" y="904014"/>
            <a:ext cx="18306062" cy="738664"/>
          </a:xfrm>
          <a:prstGeom prst="rect">
            <a:avLst/>
          </a:prstGeom>
          <a:noFill/>
        </p:spPr>
        <p:txBody>
          <a:bodyPr wrap="square" lIns="0" tIns="0" rIns="0" bIns="0" rtlCol="0">
            <a:spAutoFit/>
          </a:bodyPr>
          <a:lstStyle/>
          <a:p>
            <a:pPr marL="0">
              <a:lnSpc>
                <a:spcPct val="100000"/>
              </a:lnSpc>
            </a:pPr>
            <a:r>
              <a:rPr lang="en-US" altLang="en-US" sz="4800" dirty="0">
                <a:solidFill>
                  <a:srgbClr val="4058A7"/>
                </a:solidFill>
                <a:latin typeface="Montserrat Black" panose="00000A00000000000000" pitchFamily="2" charset="0"/>
              </a:rPr>
              <a:t>Charter: United Kingdom and EMEA</a:t>
            </a:r>
            <a:endParaRPr lang="en-US" altLang="zh-CN" sz="5400" b="1" spc="930" dirty="0">
              <a:solidFill>
                <a:srgbClr val="4058A7"/>
              </a:solidFill>
              <a:latin typeface="Montserrat Black" panose="00000A00000000000000" pitchFamily="2" charset="0"/>
              <a:ea typeface="Times New Roman"/>
            </a:endParaRPr>
          </a:p>
        </p:txBody>
      </p:sp>
      <p:sp>
        <p:nvSpPr>
          <p:cNvPr id="34" name="TextBox 1">
            <a:extLst>
              <a:ext uri="{FF2B5EF4-FFF2-40B4-BE49-F238E27FC236}">
                <a16:creationId xmlns:a16="http://schemas.microsoft.com/office/drawing/2014/main" id="{402A95A1-D0AA-DDDA-3156-81221C294209}"/>
              </a:ext>
            </a:extLst>
          </p:cNvPr>
          <p:cNvSpPr txBox="1"/>
          <p:nvPr/>
        </p:nvSpPr>
        <p:spPr>
          <a:xfrm>
            <a:off x="23534718" y="13019206"/>
            <a:ext cx="544822" cy="393954"/>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400" dirty="0">
                <a:solidFill>
                  <a:schemeClr val="bg1"/>
                </a:solidFill>
                <a:latin typeface="Akrobat Light" panose="00000500000000000000" pitchFamily="50" charset="0"/>
              </a:rPr>
              <a:t>02</a:t>
            </a:r>
            <a:endParaRPr lang="en-US" altLang="en-US" sz="2400" b="1" dirty="0">
              <a:solidFill>
                <a:schemeClr val="bg1"/>
              </a:solidFill>
              <a:latin typeface="Akrobat Light" panose="00000500000000000000" pitchFamily="50" charset="0"/>
            </a:endParaRPr>
          </a:p>
        </p:txBody>
      </p:sp>
      <p:cxnSp>
        <p:nvCxnSpPr>
          <p:cNvPr id="12" name="Straight Connector 11">
            <a:extLst>
              <a:ext uri="{FF2B5EF4-FFF2-40B4-BE49-F238E27FC236}">
                <a16:creationId xmlns:a16="http://schemas.microsoft.com/office/drawing/2014/main" id="{F5CC68C5-307A-2205-D534-30219717D3B2}"/>
              </a:ext>
            </a:extLst>
          </p:cNvPr>
          <p:cNvCxnSpPr>
            <a:cxnSpLocks/>
          </p:cNvCxnSpPr>
          <p:nvPr/>
        </p:nvCxnSpPr>
        <p:spPr>
          <a:xfrm>
            <a:off x="1052946" y="1904135"/>
            <a:ext cx="11605779" cy="0"/>
          </a:xfrm>
          <a:prstGeom prst="line">
            <a:avLst/>
          </a:prstGeom>
          <a:ln w="57150">
            <a:solidFill>
              <a:srgbClr val="4058A7"/>
            </a:solidFill>
          </a:ln>
        </p:spPr>
        <p:style>
          <a:lnRef idx="1">
            <a:schemeClr val="accent6"/>
          </a:lnRef>
          <a:fillRef idx="0">
            <a:schemeClr val="accent6"/>
          </a:fillRef>
          <a:effectRef idx="0">
            <a:schemeClr val="accent6"/>
          </a:effectRef>
          <a:fontRef idx="minor">
            <a:schemeClr val="tx1"/>
          </a:fontRef>
        </p:style>
      </p:cxnSp>
      <p:sp>
        <p:nvSpPr>
          <p:cNvPr id="20" name="Rectangle 19">
            <a:extLst>
              <a:ext uri="{FF2B5EF4-FFF2-40B4-BE49-F238E27FC236}">
                <a16:creationId xmlns:a16="http://schemas.microsoft.com/office/drawing/2014/main" id="{48207F9D-DA15-3EC1-B8F5-D7ACCEA06A97}"/>
              </a:ext>
            </a:extLst>
          </p:cNvPr>
          <p:cNvSpPr/>
          <p:nvPr/>
        </p:nvSpPr>
        <p:spPr>
          <a:xfrm>
            <a:off x="0" y="2857501"/>
            <a:ext cx="24384000" cy="5257799"/>
          </a:xfrm>
          <a:prstGeom prst="rect">
            <a:avLst/>
          </a:prstGeom>
          <a:solidFill>
            <a:srgbClr val="4058A7"/>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TextBox 1">
            <a:extLst>
              <a:ext uri="{FF2B5EF4-FFF2-40B4-BE49-F238E27FC236}">
                <a16:creationId xmlns:a16="http://schemas.microsoft.com/office/drawing/2014/main" id="{5540A17A-FE6B-0209-8C17-EB85D9F219A0}"/>
              </a:ext>
            </a:extLst>
          </p:cNvPr>
          <p:cNvSpPr txBox="1"/>
          <p:nvPr/>
        </p:nvSpPr>
        <p:spPr>
          <a:xfrm>
            <a:off x="1444398" y="3441228"/>
            <a:ext cx="5013552" cy="553998"/>
          </a:xfrm>
          <a:prstGeom prst="rect">
            <a:avLst/>
          </a:prstGeom>
          <a:noFill/>
        </p:spPr>
        <p:txBody>
          <a:bodyPr wrap="square" lIns="0" tIns="0" rIns="0" bIns="0" rtlCol="0">
            <a:spAutoFit/>
          </a:bodyPr>
          <a:lstStyle/>
          <a:p>
            <a:r>
              <a:rPr lang="en-US" altLang="en-US" sz="3600" b="1" dirty="0">
                <a:solidFill>
                  <a:schemeClr val="bg1"/>
                </a:solidFill>
                <a:latin typeface="Montserrat" panose="00000500000000000000" pitchFamily="2" charset="0"/>
              </a:rPr>
              <a:t>Charter Statement:</a:t>
            </a:r>
          </a:p>
        </p:txBody>
      </p:sp>
      <p:sp>
        <p:nvSpPr>
          <p:cNvPr id="37" name="TextBox 1">
            <a:extLst>
              <a:ext uri="{FF2B5EF4-FFF2-40B4-BE49-F238E27FC236}">
                <a16:creationId xmlns:a16="http://schemas.microsoft.com/office/drawing/2014/main" id="{01E845B5-DCBE-3CA8-41A9-CC84D6A7FB00}"/>
              </a:ext>
            </a:extLst>
          </p:cNvPr>
          <p:cNvSpPr txBox="1"/>
          <p:nvPr/>
        </p:nvSpPr>
        <p:spPr>
          <a:xfrm>
            <a:off x="1052945" y="9621354"/>
            <a:ext cx="10672330" cy="3016210"/>
          </a:xfrm>
          <a:prstGeom prst="rect">
            <a:avLst/>
          </a:prstGeom>
          <a:noFill/>
        </p:spPr>
        <p:txBody>
          <a:bodyPr wrap="square" lIns="0" tIns="0" rIns="0" bIns="0" rtlCol="0">
            <a:spAutoFit/>
          </a:bodyPr>
          <a:lstStyle/>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UK /EMEA elements of the vertical functional plans</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Sales organization and Client Operations organizations</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Sales systems and processes for volume licensing sales and services</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Alignment of sales forecasting</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Mid-market strategy and execution for EMEA</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Go-to-market plan for Software and Software Services</a:t>
            </a:r>
            <a:endParaRPr lang="en-US" sz="2800" dirty="0">
              <a:latin typeface="Montserrat" panose="00000500000000000000" pitchFamily="2" charset="0"/>
              <a:ea typeface="Tahoma" panose="020B0604030504040204" pitchFamily="34" charset="0"/>
              <a:cs typeface="Tahoma" panose="020B0604030504040204" pitchFamily="34" charset="0"/>
            </a:endParaRPr>
          </a:p>
        </p:txBody>
      </p:sp>
      <p:sp>
        <p:nvSpPr>
          <p:cNvPr id="38" name="TextBox 1">
            <a:extLst>
              <a:ext uri="{FF2B5EF4-FFF2-40B4-BE49-F238E27FC236}">
                <a16:creationId xmlns:a16="http://schemas.microsoft.com/office/drawing/2014/main" id="{0D63AB05-5DDE-9EAD-804C-B8EED07A09C8}"/>
              </a:ext>
            </a:extLst>
          </p:cNvPr>
          <p:cNvSpPr txBox="1"/>
          <p:nvPr/>
        </p:nvSpPr>
        <p:spPr>
          <a:xfrm>
            <a:off x="12658725" y="9621354"/>
            <a:ext cx="10672330" cy="2585323"/>
          </a:xfrm>
          <a:prstGeom prst="rect">
            <a:avLst/>
          </a:prstGeom>
          <a:noFill/>
        </p:spPr>
        <p:txBody>
          <a:bodyPr wrap="square" lIns="0" tIns="0" rIns="0" bIns="0" rtlCol="0">
            <a:spAutoFit/>
          </a:bodyPr>
          <a:lstStyle/>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Increase vendor marketing activity and income</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Consistent client approach for global software business</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Procurement Strategy</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Hardware: Development of capabilities to sell hardware in the EMEA territories</a:t>
            </a:r>
            <a:endParaRPr lang="en-US" sz="2800" dirty="0">
              <a:latin typeface="Montserrat" panose="00000500000000000000" pitchFamily="2" charset="0"/>
              <a:ea typeface="Tahoma" panose="020B0604030504040204" pitchFamily="34" charset="0"/>
              <a:cs typeface="Tahoma" panose="020B0604030504040204" pitchFamily="34" charset="0"/>
            </a:endParaRPr>
          </a:p>
          <a:p>
            <a:pPr marL="457200" indent="-457200" fontAlgn="base">
              <a:buClr>
                <a:srgbClr val="4058A7"/>
              </a:buClr>
              <a:buSzPct val="120000"/>
              <a:buFont typeface="Arial" panose="020B0604020202020204" pitchFamily="34" charset="0"/>
              <a:buChar char="•"/>
            </a:pPr>
            <a:r>
              <a:rPr lang="de-DE" sz="2800" dirty="0">
                <a:latin typeface="Montserrat" panose="00000500000000000000" pitchFamily="2" charset="0"/>
                <a:ea typeface="Tahoma" panose="020B0604030504040204" pitchFamily="34" charset="0"/>
                <a:cs typeface="Tahoma" panose="020B0604030504040204" pitchFamily="34" charset="0"/>
              </a:rPr>
              <a:t>Identification of quick wins</a:t>
            </a:r>
          </a:p>
        </p:txBody>
      </p:sp>
      <p:sp>
        <p:nvSpPr>
          <p:cNvPr id="5" name="TextBox 1">
            <a:extLst>
              <a:ext uri="{FF2B5EF4-FFF2-40B4-BE49-F238E27FC236}">
                <a16:creationId xmlns:a16="http://schemas.microsoft.com/office/drawing/2014/main" id="{66FDF1AD-13C0-E7C0-4656-C23D764F4BCA}"/>
              </a:ext>
            </a:extLst>
          </p:cNvPr>
          <p:cNvSpPr txBox="1"/>
          <p:nvPr/>
        </p:nvSpPr>
        <p:spPr>
          <a:xfrm>
            <a:off x="23418686" y="12856990"/>
            <a:ext cx="630382" cy="340350"/>
          </a:xfrm>
          <a:prstGeom prst="rect">
            <a:avLst/>
          </a:prstGeom>
          <a:noFill/>
        </p:spPr>
        <p:txBody>
          <a:bodyPr wrap="square" lIns="0" tIns="0" rIns="0" bIns="0" rtlCol="0">
            <a:spAutoFit/>
          </a:bodyPr>
          <a:lstStyle/>
          <a:p>
            <a:pPr marL="0" indent="0">
              <a:lnSpc>
                <a:spcPct val="120000"/>
              </a:lnSpc>
              <a:buFont typeface="Wingdings" pitchFamily="2" charset="2"/>
              <a:buNone/>
            </a:pPr>
            <a:r>
              <a:rPr lang="en-US" altLang="en-US" sz="2000" dirty="0">
                <a:latin typeface="Montserrat Medium" panose="00000600000000000000" pitchFamily="2" charset="0"/>
              </a:rPr>
              <a:t>09</a:t>
            </a:r>
          </a:p>
        </p:txBody>
      </p:sp>
      <p:sp>
        <p:nvSpPr>
          <p:cNvPr id="6" name="TextBox 1">
            <a:extLst>
              <a:ext uri="{FF2B5EF4-FFF2-40B4-BE49-F238E27FC236}">
                <a16:creationId xmlns:a16="http://schemas.microsoft.com/office/drawing/2014/main" id="{09312AB0-8AD0-ACBF-91A9-56FB68663CC9}"/>
              </a:ext>
            </a:extLst>
          </p:cNvPr>
          <p:cNvSpPr txBox="1"/>
          <p:nvPr/>
        </p:nvSpPr>
        <p:spPr>
          <a:xfrm>
            <a:off x="1052946" y="8973691"/>
            <a:ext cx="4474896" cy="504754"/>
          </a:xfrm>
          <a:prstGeom prst="rect">
            <a:avLst/>
          </a:prstGeom>
          <a:noFill/>
        </p:spPr>
        <p:txBody>
          <a:bodyPr wrap="square" lIns="0" tIns="0" rIns="0" bIns="0" rtlCol="0">
            <a:spAutoFit/>
          </a:bodyPr>
          <a:lstStyle/>
          <a:p>
            <a:pPr marL="0" indent="0">
              <a:lnSpc>
                <a:spcPct val="80000"/>
              </a:lnSpc>
              <a:buFont typeface="Wingdings" pitchFamily="2" charset="2"/>
              <a:buNone/>
            </a:pPr>
            <a:r>
              <a:rPr lang="en-US" altLang="en-US" sz="4000" b="1" dirty="0">
                <a:solidFill>
                  <a:srgbClr val="4058A7"/>
                </a:solidFill>
                <a:latin typeface="Montserrat" panose="00000500000000000000" pitchFamily="2" charset="0"/>
              </a:rPr>
              <a:t>Team scope</a:t>
            </a:r>
          </a:p>
        </p:txBody>
      </p:sp>
      <p:sp>
        <p:nvSpPr>
          <p:cNvPr id="2" name="TextBox 1">
            <a:extLst>
              <a:ext uri="{FF2B5EF4-FFF2-40B4-BE49-F238E27FC236}">
                <a16:creationId xmlns:a16="http://schemas.microsoft.com/office/drawing/2014/main" id="{2C2395EB-257F-BA68-73E0-055D256EA481}"/>
              </a:ext>
            </a:extLst>
          </p:cNvPr>
          <p:cNvSpPr txBox="1"/>
          <p:nvPr/>
        </p:nvSpPr>
        <p:spPr>
          <a:xfrm>
            <a:off x="1444397" y="4301443"/>
            <a:ext cx="20562682" cy="2929135"/>
          </a:xfrm>
          <a:prstGeom prst="rect">
            <a:avLst/>
          </a:prstGeom>
          <a:noFill/>
        </p:spPr>
        <p:txBody>
          <a:bodyPr wrap="square" lIns="0" tIns="0" rIns="0" bIns="0" rtlCol="0">
            <a:spAutoFit/>
          </a:bodyPr>
          <a:lstStyle/>
          <a:p>
            <a:pPr marL="342900" indent="-342900" eaLnBrk="1" hangingPunct="1">
              <a:lnSpc>
                <a:spcPct val="150000"/>
              </a:lnSpc>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panose="00000500000000000000" pitchFamily="2" charset="0"/>
              </a:rPr>
              <a:t>Build a template in the UK for the new EMEA country business model that creates a total IT solutions partner for our mid-market, enterprise, public sector and global clients, partners and employees.</a:t>
            </a:r>
          </a:p>
          <a:p>
            <a:pPr marL="342900" indent="-342900" eaLnBrk="1" hangingPunct="1">
              <a:lnSpc>
                <a:spcPct val="150000"/>
              </a:lnSpc>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panose="00000500000000000000" pitchFamily="2" charset="0"/>
              </a:rPr>
              <a:t>Align the EMEA organization with the values &amp; functional structures, policies &amp; procedures of Acquirer</a:t>
            </a:r>
          </a:p>
          <a:p>
            <a:pPr marL="342900" indent="-342900" eaLnBrk="1" hangingPunct="1">
              <a:lnSpc>
                <a:spcPct val="150000"/>
              </a:lnSpc>
              <a:spcBef>
                <a:spcPct val="20000"/>
              </a:spcBef>
              <a:buClr>
                <a:schemeClr val="bg1"/>
              </a:buClr>
              <a:buSzPct val="120000"/>
              <a:buFont typeface="Arial" panose="020B0604020202020204" pitchFamily="34" charset="0"/>
              <a:buChar char="•"/>
            </a:pPr>
            <a:r>
              <a:rPr lang="en-US" altLang="en-US" sz="2400" dirty="0">
                <a:solidFill>
                  <a:schemeClr val="bg1"/>
                </a:solidFill>
                <a:latin typeface="Montserrat" panose="00000500000000000000" pitchFamily="2" charset="0"/>
              </a:rPr>
              <a:t>Create a single EMEA organization</a:t>
            </a:r>
          </a:p>
          <a:p>
            <a:pPr marL="342900" indent="-342900" eaLnBrk="1" hangingPunct="1">
              <a:lnSpc>
                <a:spcPct val="150000"/>
              </a:lnSpc>
              <a:spcBef>
                <a:spcPct val="20000"/>
              </a:spcBef>
              <a:buClr>
                <a:schemeClr val="bg1"/>
              </a:buClr>
              <a:buSzPct val="120000"/>
              <a:buFont typeface="Arial" panose="020B0604020202020204" pitchFamily="34" charset="0"/>
              <a:buChar char="•"/>
            </a:pPr>
            <a:r>
              <a:rPr lang="de-DE" altLang="en-US" sz="2400" dirty="0">
                <a:solidFill>
                  <a:schemeClr val="bg1"/>
                </a:solidFill>
                <a:latin typeface="Montserrat" panose="00000500000000000000" pitchFamily="2" charset="0"/>
              </a:rPr>
              <a:t>Leverage the new global and capability value proposition to differentiate against our competitors</a:t>
            </a:r>
          </a:p>
        </p:txBody>
      </p:sp>
      <p:sp>
        <p:nvSpPr>
          <p:cNvPr id="4" name="Holder 5">
            <a:extLst>
              <a:ext uri="{FF2B5EF4-FFF2-40B4-BE49-F238E27FC236}">
                <a16:creationId xmlns:a16="http://schemas.microsoft.com/office/drawing/2014/main" id="{3C532081-3229-87F1-422C-CB79A37D27A1}"/>
              </a:ext>
            </a:extLst>
          </p:cNvPr>
          <p:cNvSpPr txBox="1">
            <a:spLocks/>
          </p:cNvSpPr>
          <p:nvPr/>
        </p:nvSpPr>
        <p:spPr>
          <a:xfrm>
            <a:off x="652947" y="12915414"/>
            <a:ext cx="4623435" cy="246221"/>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600" kern="1200" dirty="0">
                <a:solidFill>
                  <a:srgbClr val="000000"/>
                </a:solidFill>
                <a:effectLst/>
                <a:latin typeface="Montserrat" pitchFamily="2" charset="77"/>
                <a:ea typeface="Calibri" panose="020F0502020204030204" pitchFamily="34" charset="0"/>
                <a:cs typeface="Times New Roman" panose="02020603050405020304" pitchFamily="18" charset="0"/>
              </a:rPr>
              <a:t>© 100-Day Advisors    MandAPlaybook.com</a:t>
            </a:r>
            <a:endParaRPr lang="en-US" sz="1600" dirty="0">
              <a:effectLst/>
              <a:latin typeface="Montserrat" pitchFamily="2"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34256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5344</TotalTime>
  <Words>1383</Words>
  <Application>Microsoft Office PowerPoint</Application>
  <PresentationFormat>Custom</PresentationFormat>
  <Paragraphs>229</Paragraphs>
  <Slides>13</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13</vt:i4>
      </vt:variant>
    </vt:vector>
  </HeadingPairs>
  <TitlesOfParts>
    <vt:vector size="24" baseType="lpstr">
      <vt:lpstr>Akrobat Light</vt:lpstr>
      <vt:lpstr>Arial</vt:lpstr>
      <vt:lpstr>Calibri</vt:lpstr>
      <vt:lpstr>Century Gothic</vt:lpstr>
      <vt:lpstr>Montserrat</vt:lpstr>
      <vt:lpstr>Montserrat Black</vt:lpstr>
      <vt:lpstr>Montserrat Medium</vt:lpstr>
      <vt:lpstr>Poppins</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4FOLD STUDIO</dc:creator>
  <cp:lastModifiedBy>Joseph Aberger</cp:lastModifiedBy>
  <cp:revision>28</cp:revision>
  <dcterms:created xsi:type="dcterms:W3CDTF">2011-01-21T15:00:27Z</dcterms:created>
  <dcterms:modified xsi:type="dcterms:W3CDTF">2026-07-25T19:28:39Z</dcterms:modified>
</cp:coreProperties>
</file>